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5"/>
    <p:restoredTop sz="94633"/>
  </p:normalViewPr>
  <p:slideViewPr>
    <p:cSldViewPr snapToGrid="0" snapToObjects="1">
      <p:cViewPr varScale="1">
        <p:scale>
          <a:sx n="107" d="100"/>
          <a:sy n="107" d="100"/>
        </p:scale>
        <p:origin x="17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0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7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56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01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0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9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3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8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2EA-0138-BC49-9627-72ACA445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7FCF-0912-3749-BF30-C43924649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C9C71-3F6B-E24A-B991-105294EF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196AD-8725-4D45-9218-FF67B0D4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C744-2EEE-204C-B0B7-83DF29CF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0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5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8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2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6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15C353B-A4A5-5149-BDC7-159A68C48049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24D06D4-BD1D-6C49-824B-3EBB3383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CF43-049E-4545-B8FD-7C5CC84D4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Graphite Drawing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E7D5B-D5F0-7848-ABBC-2B8A9AA6E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and Out of Water</a:t>
            </a:r>
          </a:p>
        </p:txBody>
      </p:sp>
    </p:spTree>
    <p:extLst>
      <p:ext uri="{BB962C8B-B14F-4D97-AF65-F5344CB8AC3E}">
        <p14:creationId xmlns:p14="http://schemas.microsoft.com/office/powerpoint/2010/main" val="124935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4C10-D273-904E-912F-CAA5DD9C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Photograph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882D3-F112-8047-B612-46D10419D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sz="2000" dirty="0"/>
              <a:t>Take 6 images with your phone: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3 that highlight how the water distorts the object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3 that show different points of view: Be extreme!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828F9-0C32-9948-A17F-A7FA4F14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793" y="827637"/>
            <a:ext cx="7085261" cy="47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1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B596-C718-A94B-99C8-1123EA02D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Practice: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A3CB7-A669-3F42-B5F7-9D0A52B1C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Using real life only (no Photographs!), draw your glass and object in your sketchbook. Fill up a page. Practice drawing the distortions and the way the lights reflect off the glass and the water.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A8A1F-6091-AE4F-9331-22835A9E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570" y="2895848"/>
            <a:ext cx="4552728" cy="3611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D3AEC-6467-5D48-95F7-22C3BA82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570" y="146621"/>
            <a:ext cx="2486231" cy="2486231"/>
          </a:xfrm>
          <a:prstGeom prst="rect">
            <a:avLst/>
          </a:prstGeom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CCF8E844-BE0A-504D-9952-64E16D4722ED}"/>
              </a:ext>
            </a:extLst>
          </p:cNvPr>
          <p:cNvSpPr/>
          <p:nvPr/>
        </p:nvSpPr>
        <p:spPr>
          <a:xfrm rot="2713667">
            <a:off x="8585860" y="878774"/>
            <a:ext cx="1092530" cy="1080655"/>
          </a:xfrm>
          <a:prstGeom prst="plus">
            <a:avLst>
              <a:gd name="adj" fmla="val 425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28C3C-DDA6-5E45-A282-3C7B7255D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467" y="3538926"/>
            <a:ext cx="14986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2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48CDA-DC23-394A-B929-8DBA082A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07522"/>
            <a:ext cx="3935688" cy="554670"/>
          </a:xfrm>
        </p:spPr>
        <p:txBody>
          <a:bodyPr/>
          <a:lstStyle/>
          <a:p>
            <a:r>
              <a:rPr lang="en-US" dirty="0"/>
              <a:t>HOMEWORK: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BD439-0BFC-C74B-92E9-BBB001ED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1362191"/>
            <a:ext cx="3935689" cy="5406743"/>
          </a:xfrm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400" dirty="0"/>
              <a:t>View class website and read through orientation </a:t>
            </a:r>
            <a:r>
              <a:rPr lang="en-US" sz="2400" dirty="0" err="1"/>
              <a:t>powerpoint</a:t>
            </a:r>
            <a:r>
              <a:rPr lang="en-US" sz="2400" dirty="0"/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/>
              <a:t>Complete writing activity.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/>
              <a:t>Decide on an object you would like to draw in water. Think about the concept.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dirty="0"/>
              <a:t>Get a SKETCHBOOK!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788EB-4DDF-B641-894C-9827499C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85" y="552201"/>
            <a:ext cx="5073175" cy="5296395"/>
          </a:xfrm>
          <a:prstGeom prst="rect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77893-677B-6C40-A664-892B938EF077}"/>
              </a:ext>
            </a:extLst>
          </p:cNvPr>
          <p:cNvSpPr/>
          <p:nvPr/>
        </p:nvSpPr>
        <p:spPr>
          <a:xfrm>
            <a:off x="9607138" y="5284519"/>
            <a:ext cx="1068779" cy="34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44A82-7F19-D943-99B0-0661DC6C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0" y="2367093"/>
            <a:ext cx="7557986" cy="4251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5AB1BB-7A9F-E841-8890-2E1A64D1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for this Drawing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0CDAC-C8F1-8649-B84A-7AC85D91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95" y="1832704"/>
            <a:ext cx="10364452" cy="3424107"/>
          </a:xfrm>
        </p:spPr>
        <p:txBody>
          <a:bodyPr/>
          <a:lstStyle/>
          <a:p>
            <a:r>
              <a:rPr lang="en-US" b="1" dirty="0"/>
              <a:t>For our first project we will focus on Four aspects of drawing: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Value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Perspective and point of view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Distortion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18739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A6A2-1CE7-B74E-A8AA-AB69E61D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39335"/>
            <a:ext cx="3935688" cy="991346"/>
          </a:xfrm>
        </p:spPr>
        <p:txBody>
          <a:bodyPr>
            <a:normAutofit/>
          </a:bodyPr>
          <a:lstStyle/>
          <a:p>
            <a:r>
              <a:rPr lang="en-US" sz="5400" dirty="0"/>
              <a:t>VALUE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5531E6-F330-FC45-AC8C-BA9E24ED95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12852" y="1653382"/>
            <a:ext cx="7079148" cy="39820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BF4E7-C428-E341-B2E9-2080BF4D9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/>
              <a:t>Value is the range from dark to light. </a:t>
            </a:r>
          </a:p>
          <a:p>
            <a:r>
              <a:rPr lang="en-US" sz="2800" dirty="0"/>
              <a:t>Value gives the illusion of form.</a:t>
            </a:r>
          </a:p>
          <a:p>
            <a:r>
              <a:rPr lang="en-US" sz="2800" dirty="0"/>
              <a:t>Artists often add drama by accentuating the range of value in an image.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9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74E5-CA10-4444-97DC-9C07F244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PERSPECTIVE and Point of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64067-3EA3-0C4B-B5DA-FFD4C3A6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Perspective is a combination of point of view, and the illusion of objects being in space, even when created on a 2D surface.</a:t>
            </a:r>
          </a:p>
          <a:p>
            <a:r>
              <a:rPr lang="en-US" sz="2000" dirty="0"/>
              <a:t>Ask yourself: “From Where am I seeing this image?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97373-0799-2446-AD53-971D6247A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225" y="192561"/>
            <a:ext cx="4395321" cy="4248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98789-3476-514E-B41C-2B5589775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33" y="4595311"/>
            <a:ext cx="5022706" cy="20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2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F0EB-8BF9-B249-A83B-364023AA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43149"/>
            <a:ext cx="3935688" cy="1112810"/>
          </a:xfrm>
        </p:spPr>
        <p:txBody>
          <a:bodyPr>
            <a:normAutofit/>
          </a:bodyPr>
          <a:lstStyle/>
          <a:p>
            <a:r>
              <a:rPr lang="en-US" sz="5400" dirty="0"/>
              <a:t>Distortion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54657-FD8C-D641-953B-55ED58943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1955959"/>
            <a:ext cx="3935689" cy="3835241"/>
          </a:xfrm>
        </p:spPr>
        <p:txBody>
          <a:bodyPr>
            <a:noAutofit/>
          </a:bodyPr>
          <a:lstStyle/>
          <a:p>
            <a:r>
              <a:rPr lang="en-CA" sz="2000" dirty="0"/>
              <a:t>distortion is any change made by an artist to the size, shape or visual character of a form to express an idea, convey a feeling or enhance visual impact.</a:t>
            </a:r>
          </a:p>
          <a:p>
            <a:r>
              <a:rPr lang="en-CA" sz="2000" dirty="0"/>
              <a:t>materials (like water or glass) can naturally distort how objects appear.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6E33B-D8EA-7747-95AF-D84421F6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60" y="501649"/>
            <a:ext cx="35941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41B58-B78B-4045-82D8-C1A1DFEF0FC4}"/>
              </a:ext>
            </a:extLst>
          </p:cNvPr>
          <p:cNvSpPr txBox="1"/>
          <p:nvPr/>
        </p:nvSpPr>
        <p:spPr>
          <a:xfrm>
            <a:off x="9595263" y="2458191"/>
            <a:ext cx="1769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M.C. Escher</a:t>
            </a:r>
          </a:p>
          <a:p>
            <a:r>
              <a:rPr lang="en-US" dirty="0"/>
              <a:t>“Hand With Reflecting Sphere”</a:t>
            </a:r>
          </a:p>
          <a:p>
            <a:r>
              <a:rPr lang="en-US" dirty="0"/>
              <a:t>Lithograph, 1935</a:t>
            </a:r>
          </a:p>
        </p:txBody>
      </p:sp>
    </p:spTree>
    <p:extLst>
      <p:ext uri="{BB962C8B-B14F-4D97-AF65-F5344CB8AC3E}">
        <p14:creationId xmlns:p14="http://schemas.microsoft.com/office/powerpoint/2010/main" val="394211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8131-F973-164F-9866-828F1E8D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36269"/>
            <a:ext cx="3935688" cy="1029683"/>
          </a:xfrm>
        </p:spPr>
        <p:txBody>
          <a:bodyPr>
            <a:normAutofit/>
          </a:bodyPr>
          <a:lstStyle/>
          <a:p>
            <a:r>
              <a:rPr lang="en-US" sz="5400" dirty="0"/>
              <a:t>CONCEPT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AB730-9DE1-174C-B7B1-57BDF75E0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010" y="1765952"/>
            <a:ext cx="5640780" cy="4979232"/>
          </a:xfrm>
        </p:spPr>
        <p:txBody>
          <a:bodyPr>
            <a:noAutofit/>
          </a:bodyPr>
          <a:lstStyle/>
          <a:p>
            <a:r>
              <a:rPr lang="en-US" sz="2000" dirty="0"/>
              <a:t>Concept is the idea conveyed through a piece of art. </a:t>
            </a:r>
          </a:p>
          <a:p>
            <a:r>
              <a:rPr lang="en-US" sz="2000" dirty="0"/>
              <a:t>Most contemporary art strives to investigate and communicate ideas. </a:t>
            </a:r>
          </a:p>
          <a:p>
            <a:r>
              <a:rPr lang="en-US" sz="2000" dirty="0"/>
              <a:t>Ideas are communicated through the materials used, the images presented, the words written, and the manner in which artwork is presented. </a:t>
            </a:r>
          </a:p>
          <a:p>
            <a:r>
              <a:rPr lang="en-US" sz="2000" dirty="0"/>
              <a:t>Formally, “Conceptual Art” is </a:t>
            </a:r>
            <a:r>
              <a:rPr lang="en-CA" sz="2000" dirty="0"/>
              <a:t>art in which the idea presented by the artist is considered more important than the finished product, if there is one.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DE0A2-468B-3148-85DA-03F2D8E38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29" y="445568"/>
            <a:ext cx="54864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5F97C-7C37-C240-BA80-5CFF6F48751C}"/>
              </a:ext>
            </a:extLst>
          </p:cNvPr>
          <p:cNvSpPr txBox="1"/>
          <p:nvPr/>
        </p:nvSpPr>
        <p:spPr>
          <a:xfrm>
            <a:off x="6935190" y="4833257"/>
            <a:ext cx="419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Zhang Huan, “Cow Skin </a:t>
            </a:r>
            <a:r>
              <a:rPr lang="en-US" dirty="0" err="1"/>
              <a:t>Budda</a:t>
            </a:r>
            <a:r>
              <a:rPr lang="en-US" dirty="0"/>
              <a:t> Face”, 2007</a:t>
            </a:r>
          </a:p>
        </p:txBody>
      </p:sp>
    </p:spTree>
    <p:extLst>
      <p:ext uri="{BB962C8B-B14F-4D97-AF65-F5344CB8AC3E}">
        <p14:creationId xmlns:p14="http://schemas.microsoft.com/office/powerpoint/2010/main" val="409885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6A2A-A67C-814D-BF09-8340DBBF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808185"/>
            <a:ext cx="3935688" cy="910930"/>
          </a:xfrm>
        </p:spPr>
        <p:txBody>
          <a:bodyPr>
            <a:normAutofit/>
          </a:bodyPr>
          <a:lstStyle/>
          <a:p>
            <a:r>
              <a:rPr lang="en-US" sz="5400" dirty="0"/>
              <a:t>Skills: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3AC4C-BA14-394C-8A33-68277C374B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84006" y="1263650"/>
            <a:ext cx="5588000" cy="3873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E8F86-DF0C-5E41-A3F2-3969EEE2F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1719115"/>
            <a:ext cx="3935689" cy="4072085"/>
          </a:xfrm>
        </p:spPr>
        <p:txBody>
          <a:bodyPr>
            <a:normAutofit/>
          </a:bodyPr>
          <a:lstStyle/>
          <a:p>
            <a:r>
              <a:rPr lang="en-US" sz="2400" dirty="0"/>
              <a:t>Pencil handling.</a:t>
            </a:r>
          </a:p>
          <a:p>
            <a:endParaRPr lang="en-US" sz="2400" dirty="0"/>
          </a:p>
          <a:p>
            <a:r>
              <a:rPr lang="en-US" sz="2400" dirty="0"/>
              <a:t>Drawing skill is simply practice: do it and you’ll get better at it.</a:t>
            </a:r>
          </a:p>
          <a:p>
            <a:r>
              <a:rPr lang="en-US" sz="2400" dirty="0"/>
              <a:t>Realism is not necessarily the most important thing.</a:t>
            </a:r>
          </a:p>
        </p:txBody>
      </p:sp>
    </p:spTree>
    <p:extLst>
      <p:ext uri="{BB962C8B-B14F-4D97-AF65-F5344CB8AC3E}">
        <p14:creationId xmlns:p14="http://schemas.microsoft.com/office/powerpoint/2010/main" val="296282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644A-C3CF-AA48-A397-C4EFFA4A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831606"/>
            <a:ext cx="3935688" cy="815927"/>
          </a:xfrm>
        </p:spPr>
        <p:txBody>
          <a:bodyPr>
            <a:noAutofit/>
          </a:bodyPr>
          <a:lstStyle/>
          <a:p>
            <a:r>
              <a:rPr lang="en-US" sz="5400" dirty="0"/>
              <a:t>START: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183B5-4E12-9C47-B263-617794AF4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3" y="1745917"/>
            <a:ext cx="3935689" cy="3158348"/>
          </a:xfrm>
        </p:spPr>
        <p:txBody>
          <a:bodyPr/>
          <a:lstStyle/>
          <a:p>
            <a:r>
              <a:rPr lang="en-US" dirty="0"/>
              <a:t>In your sketchbook or on scrap paper, fill a page with pencil marks. </a:t>
            </a:r>
          </a:p>
          <a:p>
            <a:r>
              <a:rPr lang="en-US" dirty="0"/>
              <a:t>Play with each type of pencil.</a:t>
            </a:r>
          </a:p>
          <a:p>
            <a:r>
              <a:rPr lang="en-US" dirty="0"/>
              <a:t>Work on a range of value: how light can you go? How dark? Note which pencils make which marks.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F7A2-83C2-B04F-8814-3F7BD4DB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463" y="319148"/>
            <a:ext cx="5329547" cy="5329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C858E-4674-8B41-A816-531D4D02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43" y="1239570"/>
            <a:ext cx="2085521" cy="208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42F96A-F942-154F-9002-B3129A42A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416" y="4125118"/>
            <a:ext cx="3100401" cy="230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21E3A-9E77-F74D-A8B5-5DE8E1139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109" y="2983921"/>
            <a:ext cx="317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0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B9E7-D800-6A47-9948-2B21DC71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61901"/>
            <a:ext cx="3935688" cy="875304"/>
          </a:xfrm>
        </p:spPr>
        <p:txBody>
          <a:bodyPr>
            <a:normAutofit/>
          </a:bodyPr>
          <a:lstStyle/>
          <a:p>
            <a:r>
              <a:rPr lang="en-US" sz="5400" dirty="0"/>
              <a:t>Think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0E56B-F096-E54B-A243-44172EA31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013" y="1837205"/>
            <a:ext cx="4726379" cy="4527969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Choose any object from the baskets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Think: what could this object mean?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Place the object in a glass container with water in it.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Now what does it mean?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DED2C-D5F0-0C46-9F06-7A7EEA79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3" y="1245425"/>
            <a:ext cx="6070075" cy="39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1347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{E7B33360-36A6-7842-89F1-EFE39C01D7A1}tf10001073</Template>
  <TotalTime>4027</TotalTime>
  <Words>424</Words>
  <Application>Microsoft Macintosh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Tw Cen MT</vt:lpstr>
      <vt:lpstr>Droplet</vt:lpstr>
      <vt:lpstr>Graphite Drawing</vt:lpstr>
      <vt:lpstr>Concepts for this Drawing Unit</vt:lpstr>
      <vt:lpstr>VALUE</vt:lpstr>
      <vt:lpstr>PERSPECTIVE and Point of View</vt:lpstr>
      <vt:lpstr>Distortion</vt:lpstr>
      <vt:lpstr>CONCEPT</vt:lpstr>
      <vt:lpstr>Skills:</vt:lpstr>
      <vt:lpstr>START:</vt:lpstr>
      <vt:lpstr>Think</vt:lpstr>
      <vt:lpstr>Photograph</vt:lpstr>
      <vt:lpstr>Practice:</vt:lpstr>
      <vt:lpstr>HOMEWORK: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Graphite Drawing</dc:title>
  <dc:creator>Microsoft Office User</dc:creator>
  <cp:lastModifiedBy>Microsoft Office User</cp:lastModifiedBy>
  <cp:revision>12</cp:revision>
  <dcterms:created xsi:type="dcterms:W3CDTF">2019-09-01T18:05:20Z</dcterms:created>
  <dcterms:modified xsi:type="dcterms:W3CDTF">2019-09-04T18:55:37Z</dcterms:modified>
</cp:coreProperties>
</file>