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3" r:id="rId7"/>
    <p:sldId id="261" r:id="rId8"/>
    <p:sldId id="262" r:id="rId9"/>
    <p:sldId id="264" r:id="rId10"/>
    <p:sldId id="272" r:id="rId11"/>
    <p:sldId id="273" r:id="rId12"/>
    <p:sldId id="265" r:id="rId13"/>
    <p:sldId id="266" r:id="rId14"/>
    <p:sldId id="267" r:id="rId15"/>
    <p:sldId id="268" r:id="rId16"/>
    <p:sldId id="269" r:id="rId17"/>
    <p:sldId id="271"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5"/>
    <p:restoredTop sz="94633"/>
  </p:normalViewPr>
  <p:slideViewPr>
    <p:cSldViewPr snapToGrid="0" snapToObjects="1">
      <p:cViewPr varScale="1">
        <p:scale>
          <a:sx n="107" d="100"/>
          <a:sy n="107" d="100"/>
        </p:scale>
        <p:origin x="17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751F-CF95-FA42-8AA0-2609DD9B4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3746AF-5EE4-C741-8DF8-48B3C5F6CD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541F4F-6338-D942-B238-BE1AEC8CF476}"/>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5" name="Footer Placeholder 4">
            <a:extLst>
              <a:ext uri="{FF2B5EF4-FFF2-40B4-BE49-F238E27FC236}">
                <a16:creationId xmlns:a16="http://schemas.microsoft.com/office/drawing/2014/main" id="{9FE510F2-A461-4249-BBB0-AD5F0285F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C124F-668F-0942-9E10-40680F47FFBA}"/>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392269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892B-1609-2348-A475-B2B0D703AE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4FA35-F344-2D42-A21A-566531CB14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A19CC-7963-D741-8BFD-949342D591A7}"/>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5" name="Footer Placeholder 4">
            <a:extLst>
              <a:ext uri="{FF2B5EF4-FFF2-40B4-BE49-F238E27FC236}">
                <a16:creationId xmlns:a16="http://schemas.microsoft.com/office/drawing/2014/main" id="{D6CD6F9F-5288-CD46-B669-95D26116C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609D0-4DC1-5448-B315-7C66E6837244}"/>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337680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58740-0962-9247-837E-BE3A0E5B31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6C52B6-7FEE-2941-8C12-D6D4072E75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69F89-3BDD-3443-80F5-9F464C7EF89C}"/>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5" name="Footer Placeholder 4">
            <a:extLst>
              <a:ext uri="{FF2B5EF4-FFF2-40B4-BE49-F238E27FC236}">
                <a16:creationId xmlns:a16="http://schemas.microsoft.com/office/drawing/2014/main" id="{326266BA-D46C-8249-B96B-317A17C65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A823B-635C-C54D-BBA9-F6572EE00068}"/>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328301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FB1A-4E15-E145-BF10-74AE398D1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6F5F1-15EA-A34D-9D5B-BB7609608E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C22EC-F3FC-544C-9080-37AA26C6F9B3}"/>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5" name="Footer Placeholder 4">
            <a:extLst>
              <a:ext uri="{FF2B5EF4-FFF2-40B4-BE49-F238E27FC236}">
                <a16:creationId xmlns:a16="http://schemas.microsoft.com/office/drawing/2014/main" id="{67622ED1-7822-594E-96A8-F26122D98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93AC1-0569-5D4F-9C6A-A2C601DB62E3}"/>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166153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812C-A999-0D4E-B311-0E97554AB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28BE55-38F1-A54E-9736-DE3635881A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F764A3-575B-1A4A-9DD7-81A6D14EC76D}"/>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5" name="Footer Placeholder 4">
            <a:extLst>
              <a:ext uri="{FF2B5EF4-FFF2-40B4-BE49-F238E27FC236}">
                <a16:creationId xmlns:a16="http://schemas.microsoft.com/office/drawing/2014/main" id="{A1B88384-2F05-7C41-A79F-237C560BA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A5B48-3630-DC40-8771-DFCB6A35E49E}"/>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300302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9DB5-0F24-164E-BE3C-7E69BC126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8C4D1-7628-8D40-9D6B-A2494F4409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A6C2C1-FD12-194D-A71C-DA391863C3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0A10D-B1AA-8C40-AE71-F7D33571DB85}"/>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6" name="Footer Placeholder 5">
            <a:extLst>
              <a:ext uri="{FF2B5EF4-FFF2-40B4-BE49-F238E27FC236}">
                <a16:creationId xmlns:a16="http://schemas.microsoft.com/office/drawing/2014/main" id="{23956B6D-F154-A34C-A009-863B1F52B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DDAFA-5AFC-FF4B-97AC-6347FA2993FA}"/>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309299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0AF5-9B71-0148-BDA0-50FC98EA71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32CB0-2B6B-5D49-ABAA-B9266FC8D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0A2FEF-90A7-654F-9473-F1BEFD996D6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842213-F424-6A4E-B6D4-A4EEB3915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28D600-AA81-0542-A94C-231557DDA9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57B46-0D0F-7F4C-BEED-D5CC90094E18}"/>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8" name="Footer Placeholder 7">
            <a:extLst>
              <a:ext uri="{FF2B5EF4-FFF2-40B4-BE49-F238E27FC236}">
                <a16:creationId xmlns:a16="http://schemas.microsoft.com/office/drawing/2014/main" id="{3E06E893-4EFF-2344-AC90-733ED62BE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46FB22-2E6C-7C49-A352-2D328D49B64B}"/>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352522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882F-FCBA-6244-961B-9DE4C979C3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0A280C-3602-3540-ACE6-482B82DB5BB0}"/>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4" name="Footer Placeholder 3">
            <a:extLst>
              <a:ext uri="{FF2B5EF4-FFF2-40B4-BE49-F238E27FC236}">
                <a16:creationId xmlns:a16="http://schemas.microsoft.com/office/drawing/2014/main" id="{6F3CA47C-DFD6-EA45-80C2-D067CA3DEA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0C160-2EA0-C346-ABA8-B4EAB1ED2E55}"/>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245786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C40287-D08D-EC4C-995B-76CEABC12DB2}"/>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3" name="Footer Placeholder 2">
            <a:extLst>
              <a:ext uri="{FF2B5EF4-FFF2-40B4-BE49-F238E27FC236}">
                <a16:creationId xmlns:a16="http://schemas.microsoft.com/office/drawing/2014/main" id="{F03E842A-129D-934D-AFE0-E7486570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26C322-CC68-8D4F-B00C-8F831A6C6222}"/>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2118209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8303-3E37-E746-8F65-B4D7D8F50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BC8EC5-73D3-694D-AAD3-DED976D4C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3E1D39-59DF-3745-B0B8-E77A9923D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866CEA-D94A-0447-A917-F9279802896F}"/>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6" name="Footer Placeholder 5">
            <a:extLst>
              <a:ext uri="{FF2B5EF4-FFF2-40B4-BE49-F238E27FC236}">
                <a16:creationId xmlns:a16="http://schemas.microsoft.com/office/drawing/2014/main" id="{DA3CA364-623A-C24F-B489-3E490554D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61315-BC27-2F49-89C0-E29B99DF42F4}"/>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2743951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C905-5D83-D345-88E0-3B9317197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E4904A-07DA-A944-8634-4C13429C8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C0262D-28AC-A245-A06B-0F9094618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1C4A1F-45FA-3641-A22A-152606A7B9C1}"/>
              </a:ext>
            </a:extLst>
          </p:cNvPr>
          <p:cNvSpPr>
            <a:spLocks noGrp="1"/>
          </p:cNvSpPr>
          <p:nvPr>
            <p:ph type="dt" sz="half" idx="10"/>
          </p:nvPr>
        </p:nvSpPr>
        <p:spPr/>
        <p:txBody>
          <a:bodyPr/>
          <a:lstStyle/>
          <a:p>
            <a:fld id="{1DBF721C-BE56-CF48-B0C0-6E29581F14ED}" type="datetimeFigureOut">
              <a:rPr lang="en-US" smtClean="0"/>
              <a:t>9/5/19</a:t>
            </a:fld>
            <a:endParaRPr lang="en-US"/>
          </a:p>
        </p:txBody>
      </p:sp>
      <p:sp>
        <p:nvSpPr>
          <p:cNvPr id="6" name="Footer Placeholder 5">
            <a:extLst>
              <a:ext uri="{FF2B5EF4-FFF2-40B4-BE49-F238E27FC236}">
                <a16:creationId xmlns:a16="http://schemas.microsoft.com/office/drawing/2014/main" id="{77A2202E-B613-4347-A716-659CB7C79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01234-EC16-714A-B127-D1C4C0EE5915}"/>
              </a:ext>
            </a:extLst>
          </p:cNvPr>
          <p:cNvSpPr>
            <a:spLocks noGrp="1"/>
          </p:cNvSpPr>
          <p:nvPr>
            <p:ph type="sldNum" sz="quarter" idx="12"/>
          </p:nvPr>
        </p:nvSpPr>
        <p:spPr/>
        <p:txBody>
          <a:bodyPr/>
          <a:lstStyle/>
          <a:p>
            <a:fld id="{5568F739-52F2-004D-9A30-9BA0D3E754A6}" type="slidenum">
              <a:rPr lang="en-US" smtClean="0"/>
              <a:t>‹#›</a:t>
            </a:fld>
            <a:endParaRPr lang="en-US"/>
          </a:p>
        </p:txBody>
      </p:sp>
    </p:spTree>
    <p:extLst>
      <p:ext uri="{BB962C8B-B14F-4D97-AF65-F5344CB8AC3E}">
        <p14:creationId xmlns:p14="http://schemas.microsoft.com/office/powerpoint/2010/main" val="390000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C4A9CA-2602-374D-8D01-C78673DC82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D40F8-CF72-B340-BF10-8A7A49336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AF3F8-37D0-224D-A627-4DC86960BD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F721C-BE56-CF48-B0C0-6E29581F14ED}" type="datetimeFigureOut">
              <a:rPr lang="en-US" smtClean="0"/>
              <a:t>9/5/19</a:t>
            </a:fld>
            <a:endParaRPr lang="en-US"/>
          </a:p>
        </p:txBody>
      </p:sp>
      <p:sp>
        <p:nvSpPr>
          <p:cNvPr id="5" name="Footer Placeholder 4">
            <a:extLst>
              <a:ext uri="{FF2B5EF4-FFF2-40B4-BE49-F238E27FC236}">
                <a16:creationId xmlns:a16="http://schemas.microsoft.com/office/drawing/2014/main" id="{061539EB-14B0-AE47-83FF-B32BDAFE1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F685C-036C-F741-8751-FF6249B80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8F739-52F2-004D-9A30-9BA0D3E754A6}" type="slidenum">
              <a:rPr lang="en-US" smtClean="0"/>
              <a:t>‹#›</a:t>
            </a:fld>
            <a:endParaRPr lang="en-US"/>
          </a:p>
        </p:txBody>
      </p:sp>
    </p:spTree>
    <p:extLst>
      <p:ext uri="{BB962C8B-B14F-4D97-AF65-F5344CB8AC3E}">
        <p14:creationId xmlns:p14="http://schemas.microsoft.com/office/powerpoint/2010/main" val="2332398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pointgreydesign.weebly.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309dodge@gmail.com" TargetMode="External"/><Relationship Id="rId2" Type="http://schemas.openxmlformats.org/officeDocument/2006/relationships/hyperlink" Target="mailto:hdodge@vsb.bc.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6E7057-0A92-0D49-ACAD-A4A5AF19D455}"/>
              </a:ext>
            </a:extLst>
          </p:cNvPr>
          <p:cNvPicPr>
            <a:picLocks noChangeAspect="1"/>
          </p:cNvPicPr>
          <p:nvPr/>
        </p:nvPicPr>
        <p:blipFill>
          <a:blip r:embed="rId2"/>
          <a:stretch>
            <a:fillRect/>
          </a:stretch>
        </p:blipFill>
        <p:spPr>
          <a:xfrm rot="5400000">
            <a:off x="-1382300" y="1292079"/>
            <a:ext cx="7300356" cy="4359935"/>
          </a:xfrm>
          <a:prstGeom prst="rect">
            <a:avLst/>
          </a:prstGeom>
        </p:spPr>
      </p:pic>
      <p:sp>
        <p:nvSpPr>
          <p:cNvPr id="2" name="Title 1">
            <a:extLst>
              <a:ext uri="{FF2B5EF4-FFF2-40B4-BE49-F238E27FC236}">
                <a16:creationId xmlns:a16="http://schemas.microsoft.com/office/drawing/2014/main" id="{DE8BE29D-7DCF-FC4F-8B03-11C24F9F0CA5}"/>
              </a:ext>
            </a:extLst>
          </p:cNvPr>
          <p:cNvSpPr>
            <a:spLocks noGrp="1"/>
          </p:cNvSpPr>
          <p:nvPr>
            <p:ph type="ctrTitle"/>
          </p:nvPr>
        </p:nvSpPr>
        <p:spPr>
          <a:xfrm>
            <a:off x="2901538" y="883909"/>
            <a:ext cx="9144000" cy="1218025"/>
          </a:xfrm>
        </p:spPr>
        <p:txBody>
          <a:bodyPr/>
          <a:lstStyle/>
          <a:p>
            <a:r>
              <a:rPr lang="en-US" dirty="0"/>
              <a:t>Welcome to Art Class!</a:t>
            </a:r>
          </a:p>
        </p:txBody>
      </p:sp>
      <p:sp>
        <p:nvSpPr>
          <p:cNvPr id="3" name="Subtitle 2">
            <a:extLst>
              <a:ext uri="{FF2B5EF4-FFF2-40B4-BE49-F238E27FC236}">
                <a16:creationId xmlns:a16="http://schemas.microsoft.com/office/drawing/2014/main" id="{F45E8D94-D2A6-9F4C-9C4E-05D6F432D6DB}"/>
              </a:ext>
            </a:extLst>
          </p:cNvPr>
          <p:cNvSpPr>
            <a:spLocks noGrp="1"/>
          </p:cNvSpPr>
          <p:nvPr>
            <p:ph type="subTitle" idx="1"/>
          </p:nvPr>
        </p:nvSpPr>
        <p:spPr>
          <a:xfrm>
            <a:off x="3764478" y="2232562"/>
            <a:ext cx="6903522" cy="1092530"/>
          </a:xfrm>
        </p:spPr>
        <p:txBody>
          <a:bodyPr>
            <a:normAutofit/>
          </a:bodyPr>
          <a:lstStyle/>
          <a:p>
            <a:r>
              <a:rPr lang="en-US" sz="2600" b="1" dirty="0" err="1"/>
              <a:t>Ms.Dodge</a:t>
            </a:r>
            <a:r>
              <a:rPr lang="en-US" sz="2600" b="1" dirty="0"/>
              <a:t> </a:t>
            </a:r>
          </a:p>
          <a:p>
            <a:r>
              <a:rPr lang="en-US" dirty="0"/>
              <a:t>Rooms 309 and 310</a:t>
            </a:r>
          </a:p>
        </p:txBody>
      </p:sp>
      <p:sp>
        <p:nvSpPr>
          <p:cNvPr id="4" name="TextBox 3">
            <a:extLst>
              <a:ext uri="{FF2B5EF4-FFF2-40B4-BE49-F238E27FC236}">
                <a16:creationId xmlns:a16="http://schemas.microsoft.com/office/drawing/2014/main" id="{79D4E35B-0A1C-F141-906E-5FA50B6C5A92}"/>
              </a:ext>
            </a:extLst>
          </p:cNvPr>
          <p:cNvSpPr txBox="1"/>
          <p:nvPr/>
        </p:nvSpPr>
        <p:spPr>
          <a:xfrm>
            <a:off x="4447846" y="3586347"/>
            <a:ext cx="7296850" cy="2523768"/>
          </a:xfrm>
          <a:prstGeom prst="rect">
            <a:avLst/>
          </a:prstGeom>
          <a:noFill/>
        </p:spPr>
        <p:txBody>
          <a:bodyPr wrap="square" rtlCol="0">
            <a:spAutoFit/>
          </a:bodyPr>
          <a:lstStyle/>
          <a:p>
            <a:pPr marL="457200" indent="-457200">
              <a:buFont typeface="Arial" panose="020B0604020202020204" pitchFamily="34" charset="0"/>
              <a:buChar char="•"/>
            </a:pPr>
            <a:r>
              <a:rPr lang="en-US" sz="2800" dirty="0"/>
              <a:t>Art 8 &amp; 10</a:t>
            </a:r>
          </a:p>
          <a:p>
            <a:pPr marL="457200" indent="-457200">
              <a:buFont typeface="Arial" panose="020B0604020202020204" pitchFamily="34" charset="0"/>
              <a:buChar char="•"/>
            </a:pPr>
            <a:r>
              <a:rPr lang="en-US" sz="2800" dirty="0"/>
              <a:t>Painting and Drawing 11 &amp; 12</a:t>
            </a:r>
          </a:p>
          <a:p>
            <a:pPr marL="457200" indent="-457200">
              <a:buFont typeface="Arial" panose="020B0604020202020204" pitchFamily="34" charset="0"/>
              <a:buChar char="•"/>
            </a:pPr>
            <a:r>
              <a:rPr lang="en-US" sz="2800" dirty="0"/>
              <a:t>Art Careers 11</a:t>
            </a:r>
          </a:p>
          <a:p>
            <a:pPr marL="457200" indent="-457200">
              <a:buFont typeface="Arial" panose="020B0604020202020204" pitchFamily="34" charset="0"/>
              <a:buChar char="•"/>
            </a:pPr>
            <a:r>
              <a:rPr lang="en-US" sz="2800" dirty="0"/>
              <a:t>Advanced Placement Art and Design 12</a:t>
            </a:r>
          </a:p>
          <a:p>
            <a:pPr marL="457200" indent="-457200">
              <a:buFont typeface="Arial" panose="020B0604020202020204" pitchFamily="34" charset="0"/>
              <a:buChar char="•"/>
            </a:pPr>
            <a:r>
              <a:rPr lang="en-US" sz="2800" dirty="0"/>
              <a:t>Ceramics and Sculpture 9-12</a:t>
            </a:r>
          </a:p>
          <a:p>
            <a:endParaRPr lang="en-US" dirty="0"/>
          </a:p>
        </p:txBody>
      </p:sp>
    </p:spTree>
    <p:extLst>
      <p:ext uri="{BB962C8B-B14F-4D97-AF65-F5344CB8AC3E}">
        <p14:creationId xmlns:p14="http://schemas.microsoft.com/office/powerpoint/2010/main" val="1241992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52DA-45C5-F444-AD35-DB89D8E5439B}"/>
              </a:ext>
            </a:extLst>
          </p:cNvPr>
          <p:cNvSpPr>
            <a:spLocks noGrp="1"/>
          </p:cNvSpPr>
          <p:nvPr>
            <p:ph type="title"/>
          </p:nvPr>
        </p:nvSpPr>
        <p:spPr/>
        <p:txBody>
          <a:bodyPr/>
          <a:lstStyle/>
          <a:p>
            <a:r>
              <a:rPr lang="en-US" dirty="0"/>
              <a:t>Ceramics Specific Information:</a:t>
            </a:r>
          </a:p>
        </p:txBody>
      </p:sp>
      <p:sp>
        <p:nvSpPr>
          <p:cNvPr id="3" name="Content Placeholder 2">
            <a:extLst>
              <a:ext uri="{FF2B5EF4-FFF2-40B4-BE49-F238E27FC236}">
                <a16:creationId xmlns:a16="http://schemas.microsoft.com/office/drawing/2014/main" id="{CFEA633E-5D96-7544-B21E-7FCA3FB7931E}"/>
              </a:ext>
            </a:extLst>
          </p:cNvPr>
          <p:cNvSpPr>
            <a:spLocks noGrp="1"/>
          </p:cNvSpPr>
          <p:nvPr>
            <p:ph idx="1"/>
          </p:nvPr>
        </p:nvSpPr>
        <p:spPr>
          <a:xfrm>
            <a:off x="838200" y="1825625"/>
            <a:ext cx="4303816" cy="4351338"/>
          </a:xfrm>
        </p:spPr>
        <p:txBody>
          <a:bodyPr>
            <a:normAutofit fontScale="92500" lnSpcReduction="10000"/>
          </a:bodyPr>
          <a:lstStyle/>
          <a:p>
            <a:r>
              <a:rPr lang="en-US" dirty="0"/>
              <a:t>Do not put clay down the sink.</a:t>
            </a:r>
          </a:p>
          <a:p>
            <a:r>
              <a:rPr lang="en-US" dirty="0"/>
              <a:t>Do not throw clay in the garbage – it will be turned back into fresh clay.</a:t>
            </a:r>
          </a:p>
          <a:p>
            <a:r>
              <a:rPr lang="en-US" dirty="0"/>
              <a:t>Wash your tools. </a:t>
            </a:r>
          </a:p>
          <a:p>
            <a:r>
              <a:rPr lang="en-US" dirty="0"/>
              <a:t>Put dirty clay water in the slurry bucket.</a:t>
            </a:r>
          </a:p>
          <a:p>
            <a:r>
              <a:rPr lang="en-US" dirty="0"/>
              <a:t>Do not waste clay. </a:t>
            </a:r>
          </a:p>
          <a:p>
            <a:r>
              <a:rPr lang="en-US" dirty="0"/>
              <a:t>Clean up your messes – wipe surfaces with water.</a:t>
            </a:r>
          </a:p>
        </p:txBody>
      </p:sp>
      <p:pic>
        <p:nvPicPr>
          <p:cNvPr id="5" name="Picture 4">
            <a:extLst>
              <a:ext uri="{FF2B5EF4-FFF2-40B4-BE49-F238E27FC236}">
                <a16:creationId xmlns:a16="http://schemas.microsoft.com/office/drawing/2014/main" id="{8F7EDECA-C646-D341-8140-DF0F2EB3542F}"/>
              </a:ext>
            </a:extLst>
          </p:cNvPr>
          <p:cNvPicPr>
            <a:picLocks noChangeAspect="1"/>
          </p:cNvPicPr>
          <p:nvPr/>
        </p:nvPicPr>
        <p:blipFill>
          <a:blip r:embed="rId2"/>
          <a:stretch>
            <a:fillRect/>
          </a:stretch>
        </p:blipFill>
        <p:spPr>
          <a:xfrm rot="5400000">
            <a:off x="8493827" y="656111"/>
            <a:ext cx="3728852" cy="2796639"/>
          </a:xfrm>
          <a:prstGeom prst="rect">
            <a:avLst/>
          </a:prstGeom>
        </p:spPr>
      </p:pic>
      <p:pic>
        <p:nvPicPr>
          <p:cNvPr id="7" name="Picture 6">
            <a:extLst>
              <a:ext uri="{FF2B5EF4-FFF2-40B4-BE49-F238E27FC236}">
                <a16:creationId xmlns:a16="http://schemas.microsoft.com/office/drawing/2014/main" id="{005FE309-6DAC-224A-B675-5319BBFEE811}"/>
              </a:ext>
            </a:extLst>
          </p:cNvPr>
          <p:cNvPicPr>
            <a:picLocks noChangeAspect="1"/>
          </p:cNvPicPr>
          <p:nvPr/>
        </p:nvPicPr>
        <p:blipFill>
          <a:blip r:embed="rId3"/>
          <a:stretch>
            <a:fillRect/>
          </a:stretch>
        </p:blipFill>
        <p:spPr>
          <a:xfrm rot="5400000">
            <a:off x="4915024" y="2814452"/>
            <a:ext cx="4370119" cy="3277589"/>
          </a:xfrm>
          <a:prstGeom prst="rect">
            <a:avLst/>
          </a:prstGeom>
        </p:spPr>
      </p:pic>
      <p:sp>
        <p:nvSpPr>
          <p:cNvPr id="8" name="TextBox 7">
            <a:extLst>
              <a:ext uri="{FF2B5EF4-FFF2-40B4-BE49-F238E27FC236}">
                <a16:creationId xmlns:a16="http://schemas.microsoft.com/office/drawing/2014/main" id="{575423EF-2B43-314D-BAF6-D26FB473BD07}"/>
              </a:ext>
            </a:extLst>
          </p:cNvPr>
          <p:cNvSpPr txBox="1"/>
          <p:nvPr/>
        </p:nvSpPr>
        <p:spPr>
          <a:xfrm>
            <a:off x="8858993" y="5714976"/>
            <a:ext cx="3099459" cy="923330"/>
          </a:xfrm>
          <a:prstGeom prst="rect">
            <a:avLst/>
          </a:prstGeom>
          <a:noFill/>
        </p:spPr>
        <p:txBody>
          <a:bodyPr wrap="square" rtlCol="0">
            <a:spAutoFit/>
          </a:bodyPr>
          <a:lstStyle/>
          <a:p>
            <a:r>
              <a:rPr lang="en-US" dirty="0"/>
              <a:t>Slurry bucket for washing water, really wet clay from </a:t>
            </a:r>
            <a:r>
              <a:rPr lang="en-US" dirty="0" err="1"/>
              <a:t>thowing</a:t>
            </a:r>
            <a:r>
              <a:rPr lang="en-US" dirty="0"/>
              <a:t>, and bone dry clay.</a:t>
            </a:r>
          </a:p>
        </p:txBody>
      </p:sp>
      <p:sp>
        <p:nvSpPr>
          <p:cNvPr id="9" name="TextBox 8">
            <a:extLst>
              <a:ext uri="{FF2B5EF4-FFF2-40B4-BE49-F238E27FC236}">
                <a16:creationId xmlns:a16="http://schemas.microsoft.com/office/drawing/2014/main" id="{A005720F-B99F-FA4D-9410-1CAADA825219}"/>
              </a:ext>
            </a:extLst>
          </p:cNvPr>
          <p:cNvSpPr txBox="1"/>
          <p:nvPr/>
        </p:nvSpPr>
        <p:spPr>
          <a:xfrm>
            <a:off x="9120249" y="4073235"/>
            <a:ext cx="2838203" cy="646331"/>
          </a:xfrm>
          <a:prstGeom prst="rect">
            <a:avLst/>
          </a:prstGeom>
          <a:noFill/>
        </p:spPr>
        <p:txBody>
          <a:bodyPr wrap="square" rtlCol="0">
            <a:spAutoFit/>
          </a:bodyPr>
          <a:lstStyle/>
          <a:p>
            <a:r>
              <a:rPr lang="en-US" dirty="0"/>
              <a:t>This sink has a clay trap, so no paint here</a:t>
            </a:r>
            <a:r>
              <a:rPr lang="en-US"/>
              <a:t>, please! </a:t>
            </a:r>
            <a:endParaRPr lang="en-US" dirty="0"/>
          </a:p>
        </p:txBody>
      </p:sp>
    </p:spTree>
    <p:extLst>
      <p:ext uri="{BB962C8B-B14F-4D97-AF65-F5344CB8AC3E}">
        <p14:creationId xmlns:p14="http://schemas.microsoft.com/office/powerpoint/2010/main" val="429437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1372-E813-8948-BB4E-5A6467981D40}"/>
              </a:ext>
            </a:extLst>
          </p:cNvPr>
          <p:cNvSpPr>
            <a:spLocks noGrp="1"/>
          </p:cNvSpPr>
          <p:nvPr>
            <p:ph type="title"/>
          </p:nvPr>
        </p:nvSpPr>
        <p:spPr/>
        <p:txBody>
          <a:bodyPr/>
          <a:lstStyle/>
          <a:p>
            <a:r>
              <a:rPr lang="en-US" dirty="0"/>
              <a:t>Clean Up Clay with WATER!</a:t>
            </a:r>
          </a:p>
        </p:txBody>
      </p:sp>
      <p:sp>
        <p:nvSpPr>
          <p:cNvPr id="3" name="Content Placeholder 2">
            <a:extLst>
              <a:ext uri="{FF2B5EF4-FFF2-40B4-BE49-F238E27FC236}">
                <a16:creationId xmlns:a16="http://schemas.microsoft.com/office/drawing/2014/main" id="{1EC15FA7-3859-3540-923A-24E88DC5EAFC}"/>
              </a:ext>
            </a:extLst>
          </p:cNvPr>
          <p:cNvSpPr>
            <a:spLocks noGrp="1"/>
          </p:cNvSpPr>
          <p:nvPr>
            <p:ph idx="1"/>
          </p:nvPr>
        </p:nvSpPr>
        <p:spPr>
          <a:xfrm>
            <a:off x="838200" y="1825625"/>
            <a:ext cx="4802579" cy="4351338"/>
          </a:xfrm>
        </p:spPr>
        <p:txBody>
          <a:bodyPr/>
          <a:lstStyle/>
          <a:p>
            <a:r>
              <a:rPr lang="en-US" dirty="0"/>
              <a:t>Wash your table. </a:t>
            </a:r>
          </a:p>
          <a:p>
            <a:r>
              <a:rPr lang="en-US" dirty="0"/>
              <a:t>Wipe off your canvas bat with a wet rag or sponge</a:t>
            </a:r>
          </a:p>
          <a:p>
            <a:r>
              <a:rPr lang="en-US" dirty="0"/>
              <a:t>Wipe up spills on the floor with a wet paper towel, or use the mop.</a:t>
            </a:r>
          </a:p>
          <a:p>
            <a:r>
              <a:rPr lang="en-US" dirty="0"/>
              <a:t>Wash tools and return them to the baskets.</a:t>
            </a:r>
          </a:p>
          <a:p>
            <a:endParaRPr lang="en-US" dirty="0"/>
          </a:p>
        </p:txBody>
      </p:sp>
      <p:pic>
        <p:nvPicPr>
          <p:cNvPr id="5" name="Picture 4">
            <a:extLst>
              <a:ext uri="{FF2B5EF4-FFF2-40B4-BE49-F238E27FC236}">
                <a16:creationId xmlns:a16="http://schemas.microsoft.com/office/drawing/2014/main" id="{25D6847A-9376-B046-B265-B5D802B4C066}"/>
              </a:ext>
            </a:extLst>
          </p:cNvPr>
          <p:cNvPicPr>
            <a:picLocks noChangeAspect="1"/>
          </p:cNvPicPr>
          <p:nvPr/>
        </p:nvPicPr>
        <p:blipFill>
          <a:blip r:embed="rId2"/>
          <a:stretch>
            <a:fillRect/>
          </a:stretch>
        </p:blipFill>
        <p:spPr>
          <a:xfrm>
            <a:off x="5799116" y="1365662"/>
            <a:ext cx="6206838" cy="4655128"/>
          </a:xfrm>
          <a:prstGeom prst="rect">
            <a:avLst/>
          </a:prstGeom>
        </p:spPr>
      </p:pic>
      <p:sp>
        <p:nvSpPr>
          <p:cNvPr id="6" name="TextBox 5">
            <a:extLst>
              <a:ext uri="{FF2B5EF4-FFF2-40B4-BE49-F238E27FC236}">
                <a16:creationId xmlns:a16="http://schemas.microsoft.com/office/drawing/2014/main" id="{A3337EE3-A8FB-8C44-ADE2-62F57AEE86D0}"/>
              </a:ext>
            </a:extLst>
          </p:cNvPr>
          <p:cNvSpPr txBox="1"/>
          <p:nvPr/>
        </p:nvSpPr>
        <p:spPr>
          <a:xfrm>
            <a:off x="6008914" y="6198919"/>
            <a:ext cx="3969933" cy="369332"/>
          </a:xfrm>
          <a:prstGeom prst="rect">
            <a:avLst/>
          </a:prstGeom>
          <a:noFill/>
        </p:spPr>
        <p:txBody>
          <a:bodyPr wrap="none" rtlCol="0">
            <a:spAutoFit/>
          </a:bodyPr>
          <a:lstStyle/>
          <a:p>
            <a:r>
              <a:rPr lang="en-US" dirty="0"/>
              <a:t>This is where you will find the clay tools!</a:t>
            </a:r>
          </a:p>
        </p:txBody>
      </p:sp>
    </p:spTree>
    <p:extLst>
      <p:ext uri="{BB962C8B-B14F-4D97-AF65-F5344CB8AC3E}">
        <p14:creationId xmlns:p14="http://schemas.microsoft.com/office/powerpoint/2010/main" val="186025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C65A-9139-B648-9F0F-E37CA0082698}"/>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5AFAD155-C4E6-8C4D-A2F4-F001B20A8FD2}"/>
              </a:ext>
            </a:extLst>
          </p:cNvPr>
          <p:cNvSpPr>
            <a:spLocks noGrp="1"/>
          </p:cNvSpPr>
          <p:nvPr>
            <p:ph idx="1"/>
          </p:nvPr>
        </p:nvSpPr>
        <p:spPr/>
        <p:txBody>
          <a:bodyPr/>
          <a:lstStyle/>
          <a:p>
            <a:r>
              <a:rPr lang="en-US" dirty="0"/>
              <a:t>I will take attendance at the beginning of the block. If you leave class without permission before the bell, I will mark you absent.</a:t>
            </a:r>
          </a:p>
          <a:p>
            <a:r>
              <a:rPr lang="en-US" dirty="0"/>
              <a:t>Please let me know in advance if you know you will be away. </a:t>
            </a:r>
          </a:p>
          <a:p>
            <a:r>
              <a:rPr lang="en-US" dirty="0"/>
              <a:t>Please bring notes for excused absences.</a:t>
            </a:r>
          </a:p>
          <a:p>
            <a:r>
              <a:rPr lang="en-US" dirty="0"/>
              <a:t>Please arrange to make up missed time with me during tutorials, breaks, and after school. </a:t>
            </a:r>
          </a:p>
          <a:p>
            <a:r>
              <a:rPr lang="en-US" dirty="0"/>
              <a:t>Seniors with a free block MAY ask permission to work in the classroom during other blocks. </a:t>
            </a:r>
          </a:p>
        </p:txBody>
      </p:sp>
    </p:spTree>
    <p:extLst>
      <p:ext uri="{BB962C8B-B14F-4D97-AF65-F5344CB8AC3E}">
        <p14:creationId xmlns:p14="http://schemas.microsoft.com/office/powerpoint/2010/main" val="2604368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BE193-CB6E-DB4C-8668-705A6E114B5A}"/>
              </a:ext>
            </a:extLst>
          </p:cNvPr>
          <p:cNvSpPr>
            <a:spLocks noGrp="1"/>
          </p:cNvSpPr>
          <p:nvPr>
            <p:ph type="title"/>
          </p:nvPr>
        </p:nvSpPr>
        <p:spPr/>
        <p:txBody>
          <a:bodyPr/>
          <a:lstStyle/>
          <a:p>
            <a:r>
              <a:rPr lang="en-US" dirty="0"/>
              <a:t>Websites:</a:t>
            </a:r>
          </a:p>
        </p:txBody>
      </p:sp>
      <p:sp>
        <p:nvSpPr>
          <p:cNvPr id="3" name="Content Placeholder 2">
            <a:extLst>
              <a:ext uri="{FF2B5EF4-FFF2-40B4-BE49-F238E27FC236}">
                <a16:creationId xmlns:a16="http://schemas.microsoft.com/office/drawing/2014/main" id="{62C38F22-9A21-E541-BE85-A699B3D959B3}"/>
              </a:ext>
            </a:extLst>
          </p:cNvPr>
          <p:cNvSpPr>
            <a:spLocks noGrp="1"/>
          </p:cNvSpPr>
          <p:nvPr>
            <p:ph idx="1"/>
          </p:nvPr>
        </p:nvSpPr>
        <p:spPr>
          <a:xfrm>
            <a:off x="838200" y="1825624"/>
            <a:ext cx="10515600" cy="4896451"/>
          </a:xfrm>
        </p:spPr>
        <p:txBody>
          <a:bodyPr/>
          <a:lstStyle/>
          <a:p>
            <a:r>
              <a:rPr lang="en-US" dirty="0"/>
              <a:t>This year I will be trying to put most handouts and information online rather than printing copies. </a:t>
            </a:r>
          </a:p>
          <a:p>
            <a:r>
              <a:rPr lang="en-US" dirty="0"/>
              <a:t>You will find your syllabi, assignments, marking sheets, and most class presentations on the art website under your class name. Bookmark:</a:t>
            </a:r>
          </a:p>
          <a:p>
            <a:endParaRPr lang="en-US" dirty="0"/>
          </a:p>
          <a:p>
            <a:pPr marL="0" indent="0" algn="ctr">
              <a:buNone/>
            </a:pPr>
            <a:r>
              <a:rPr lang="en-CA" sz="4000" dirty="0">
                <a:hlinkClick r:id="rId2"/>
              </a:rPr>
              <a:t>https://pointgreydesign.weebly.com/</a:t>
            </a:r>
            <a:endParaRPr lang="en-CA" sz="4000" dirty="0"/>
          </a:p>
          <a:p>
            <a:pPr marL="0" indent="0" algn="ctr">
              <a:buNone/>
            </a:pPr>
            <a:endParaRPr lang="en-US" sz="4000" dirty="0"/>
          </a:p>
          <a:p>
            <a:r>
              <a:rPr lang="en-US" dirty="0"/>
              <a:t>Art Careers 11 and AP Art 12 will work with an Edmodo this year, and will receive personal invitations to the website. </a:t>
            </a:r>
          </a:p>
        </p:txBody>
      </p:sp>
    </p:spTree>
    <p:extLst>
      <p:ext uri="{BB962C8B-B14F-4D97-AF65-F5344CB8AC3E}">
        <p14:creationId xmlns:p14="http://schemas.microsoft.com/office/powerpoint/2010/main" val="746003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B89D-2BA7-D04A-BD38-494E1DD76196}"/>
              </a:ext>
            </a:extLst>
          </p:cNvPr>
          <p:cNvSpPr>
            <a:spLocks noGrp="1"/>
          </p:cNvSpPr>
          <p:nvPr>
            <p:ph type="title"/>
          </p:nvPr>
        </p:nvSpPr>
        <p:spPr/>
        <p:txBody>
          <a:bodyPr/>
          <a:lstStyle/>
          <a:p>
            <a:r>
              <a:rPr lang="en-US" dirty="0"/>
              <a:t>Sketchbooks:</a:t>
            </a:r>
          </a:p>
        </p:txBody>
      </p:sp>
      <p:sp>
        <p:nvSpPr>
          <p:cNvPr id="3" name="Content Placeholder 2">
            <a:extLst>
              <a:ext uri="{FF2B5EF4-FFF2-40B4-BE49-F238E27FC236}">
                <a16:creationId xmlns:a16="http://schemas.microsoft.com/office/drawing/2014/main" id="{72720898-FECE-BD44-BE6F-E3A639BEED6E}"/>
              </a:ext>
            </a:extLst>
          </p:cNvPr>
          <p:cNvSpPr>
            <a:spLocks noGrp="1"/>
          </p:cNvSpPr>
          <p:nvPr>
            <p:ph idx="1"/>
          </p:nvPr>
        </p:nvSpPr>
        <p:spPr>
          <a:xfrm>
            <a:off x="838200" y="1578489"/>
            <a:ext cx="7329616" cy="5007661"/>
          </a:xfrm>
        </p:spPr>
        <p:txBody>
          <a:bodyPr/>
          <a:lstStyle/>
          <a:p>
            <a:r>
              <a:rPr lang="en-US" dirty="0"/>
              <a:t>Grades 9-12 are required to use a sketchbook in class. It should be about 9X12” and have good quality paper. (Used sketchbooks are fine.)</a:t>
            </a:r>
          </a:p>
          <a:p>
            <a:r>
              <a:rPr lang="en-US" dirty="0"/>
              <a:t>Your name/block must be VISIBLY on the spine or front of your book. </a:t>
            </a:r>
          </a:p>
          <a:p>
            <a:r>
              <a:rPr lang="en-US" dirty="0"/>
              <a:t>I will have some sketchbooks for sale in the classroom:</a:t>
            </a:r>
          </a:p>
          <a:p>
            <a:pPr lvl="1"/>
            <a:r>
              <a:rPr lang="en-US" dirty="0"/>
              <a:t>9X12 Opus Hardcover sketchbooks $7</a:t>
            </a:r>
          </a:p>
          <a:p>
            <a:pPr lvl="1"/>
            <a:r>
              <a:rPr lang="en-US" dirty="0"/>
              <a:t>9x12 Opus Essential 48-page Soft-cover Sketchbooks $5</a:t>
            </a:r>
          </a:p>
          <a:p>
            <a:r>
              <a:rPr lang="en-US" dirty="0"/>
              <a:t>BRING IT TO EVERY CLASS!</a:t>
            </a:r>
          </a:p>
        </p:txBody>
      </p:sp>
      <p:pic>
        <p:nvPicPr>
          <p:cNvPr id="4" name="Picture 3">
            <a:extLst>
              <a:ext uri="{FF2B5EF4-FFF2-40B4-BE49-F238E27FC236}">
                <a16:creationId xmlns:a16="http://schemas.microsoft.com/office/drawing/2014/main" id="{F8CC24B9-B85C-9D40-96D7-57CF3F07A021}"/>
              </a:ext>
            </a:extLst>
          </p:cNvPr>
          <p:cNvPicPr>
            <a:picLocks noChangeAspect="1"/>
          </p:cNvPicPr>
          <p:nvPr/>
        </p:nvPicPr>
        <p:blipFill>
          <a:blip r:embed="rId2"/>
          <a:stretch>
            <a:fillRect/>
          </a:stretch>
        </p:blipFill>
        <p:spPr>
          <a:xfrm>
            <a:off x="8081781" y="709330"/>
            <a:ext cx="2936789" cy="2936789"/>
          </a:xfrm>
          <a:prstGeom prst="rect">
            <a:avLst/>
          </a:prstGeom>
        </p:spPr>
      </p:pic>
      <p:pic>
        <p:nvPicPr>
          <p:cNvPr id="5" name="Picture 4">
            <a:extLst>
              <a:ext uri="{FF2B5EF4-FFF2-40B4-BE49-F238E27FC236}">
                <a16:creationId xmlns:a16="http://schemas.microsoft.com/office/drawing/2014/main" id="{F0957CA6-17F3-3440-A71F-06DD8AF42175}"/>
              </a:ext>
            </a:extLst>
          </p:cNvPr>
          <p:cNvPicPr>
            <a:picLocks noChangeAspect="1"/>
          </p:cNvPicPr>
          <p:nvPr/>
        </p:nvPicPr>
        <p:blipFill>
          <a:blip r:embed="rId3"/>
          <a:stretch>
            <a:fillRect/>
          </a:stretch>
        </p:blipFill>
        <p:spPr>
          <a:xfrm>
            <a:off x="8550874" y="3768809"/>
            <a:ext cx="3002693" cy="3002693"/>
          </a:xfrm>
          <a:prstGeom prst="rect">
            <a:avLst/>
          </a:prstGeom>
        </p:spPr>
      </p:pic>
      <p:sp>
        <p:nvSpPr>
          <p:cNvPr id="6" name="Pentagon 5">
            <a:extLst>
              <a:ext uri="{FF2B5EF4-FFF2-40B4-BE49-F238E27FC236}">
                <a16:creationId xmlns:a16="http://schemas.microsoft.com/office/drawing/2014/main" id="{0A50FD41-12D4-614C-8070-BF1A6AE45DD6}"/>
              </a:ext>
            </a:extLst>
          </p:cNvPr>
          <p:cNvSpPr/>
          <p:nvPr/>
        </p:nvSpPr>
        <p:spPr>
          <a:xfrm rot="20949865">
            <a:off x="7253417" y="4987156"/>
            <a:ext cx="1828800" cy="70433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$7</a:t>
            </a:r>
          </a:p>
        </p:txBody>
      </p:sp>
      <p:sp>
        <p:nvSpPr>
          <p:cNvPr id="7" name="Pentagon 6">
            <a:extLst>
              <a:ext uri="{FF2B5EF4-FFF2-40B4-BE49-F238E27FC236}">
                <a16:creationId xmlns:a16="http://schemas.microsoft.com/office/drawing/2014/main" id="{64857788-29E7-3B4F-BD6A-4EA7009732D2}"/>
              </a:ext>
            </a:extLst>
          </p:cNvPr>
          <p:cNvSpPr/>
          <p:nvPr/>
        </p:nvSpPr>
        <p:spPr>
          <a:xfrm rot="984785">
            <a:off x="6944497" y="568788"/>
            <a:ext cx="1828800" cy="70433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p>
        </p:txBody>
      </p:sp>
      <p:sp>
        <p:nvSpPr>
          <p:cNvPr id="8" name="Pentagon 7">
            <a:extLst>
              <a:ext uri="{FF2B5EF4-FFF2-40B4-BE49-F238E27FC236}">
                <a16:creationId xmlns:a16="http://schemas.microsoft.com/office/drawing/2014/main" id="{75C39190-844C-EE40-86A9-B0D2974E2C42}"/>
              </a:ext>
            </a:extLst>
          </p:cNvPr>
          <p:cNvSpPr/>
          <p:nvPr/>
        </p:nvSpPr>
        <p:spPr>
          <a:xfrm rot="20303413">
            <a:off x="7532203" y="3293951"/>
            <a:ext cx="2374313" cy="70433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Grade 8s get these</a:t>
            </a:r>
          </a:p>
        </p:txBody>
      </p:sp>
    </p:spTree>
    <p:extLst>
      <p:ext uri="{BB962C8B-B14F-4D97-AF65-F5344CB8AC3E}">
        <p14:creationId xmlns:p14="http://schemas.microsoft.com/office/powerpoint/2010/main" val="3185377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71E2-6CF6-CF42-87AD-1D7C1EF67B54}"/>
              </a:ext>
            </a:extLst>
          </p:cNvPr>
          <p:cNvSpPr>
            <a:spLocks noGrp="1"/>
          </p:cNvSpPr>
          <p:nvPr>
            <p:ph type="title"/>
          </p:nvPr>
        </p:nvSpPr>
        <p:spPr/>
        <p:txBody>
          <a:bodyPr/>
          <a:lstStyle/>
          <a:p>
            <a:r>
              <a:rPr lang="en-US" dirty="0"/>
              <a:t>New York!</a:t>
            </a:r>
          </a:p>
        </p:txBody>
      </p:sp>
      <p:sp>
        <p:nvSpPr>
          <p:cNvPr id="3" name="Content Placeholder 2">
            <a:extLst>
              <a:ext uri="{FF2B5EF4-FFF2-40B4-BE49-F238E27FC236}">
                <a16:creationId xmlns:a16="http://schemas.microsoft.com/office/drawing/2014/main" id="{8D3A4B31-73D0-9149-9D55-CBB629BB5435}"/>
              </a:ext>
            </a:extLst>
          </p:cNvPr>
          <p:cNvSpPr>
            <a:spLocks noGrp="1"/>
          </p:cNvSpPr>
          <p:nvPr>
            <p:ph idx="1"/>
          </p:nvPr>
        </p:nvSpPr>
        <p:spPr>
          <a:xfrm>
            <a:off x="838200" y="1825625"/>
            <a:ext cx="5698524" cy="4351338"/>
          </a:xfrm>
        </p:spPr>
        <p:txBody>
          <a:bodyPr/>
          <a:lstStyle/>
          <a:p>
            <a:r>
              <a:rPr lang="en-US" dirty="0"/>
              <a:t>This is a New York Trip Year!!! (</a:t>
            </a:r>
            <a:r>
              <a:rPr lang="en-US" dirty="0" err="1"/>
              <a:t>Wahooo</a:t>
            </a:r>
            <a:r>
              <a:rPr lang="en-US" dirty="0"/>
              <a:t>!)</a:t>
            </a:r>
          </a:p>
          <a:p>
            <a:r>
              <a:rPr lang="en-US" dirty="0"/>
              <a:t>Students in Grade 11 or 12 </a:t>
            </a:r>
            <a:r>
              <a:rPr lang="en-US" u="sng" dirty="0"/>
              <a:t>AND</a:t>
            </a:r>
            <a:r>
              <a:rPr lang="en-US" dirty="0"/>
              <a:t> enrolled in any art, photo, graphics or yearbook course can apply to go to NYC in March with Mr. Long and I. Listen for announcements – space is limited!</a:t>
            </a:r>
          </a:p>
          <a:p>
            <a:r>
              <a:rPr lang="en-US" dirty="0"/>
              <a:t>The following trips will be in Spring 2022, then Spring 2024. </a:t>
            </a:r>
          </a:p>
        </p:txBody>
      </p:sp>
      <p:pic>
        <p:nvPicPr>
          <p:cNvPr id="5" name="Picture 4">
            <a:extLst>
              <a:ext uri="{FF2B5EF4-FFF2-40B4-BE49-F238E27FC236}">
                <a16:creationId xmlns:a16="http://schemas.microsoft.com/office/drawing/2014/main" id="{03C981C1-C15B-3146-8E93-60E7200C9EC4}"/>
              </a:ext>
            </a:extLst>
          </p:cNvPr>
          <p:cNvPicPr>
            <a:picLocks noChangeAspect="1"/>
          </p:cNvPicPr>
          <p:nvPr/>
        </p:nvPicPr>
        <p:blipFill>
          <a:blip r:embed="rId2"/>
          <a:stretch>
            <a:fillRect/>
          </a:stretch>
        </p:blipFill>
        <p:spPr>
          <a:xfrm>
            <a:off x="8291383" y="3140675"/>
            <a:ext cx="3758513" cy="2505675"/>
          </a:xfrm>
          <a:prstGeom prst="rect">
            <a:avLst/>
          </a:prstGeom>
        </p:spPr>
      </p:pic>
      <p:pic>
        <p:nvPicPr>
          <p:cNvPr id="4" name="Picture 3">
            <a:extLst>
              <a:ext uri="{FF2B5EF4-FFF2-40B4-BE49-F238E27FC236}">
                <a16:creationId xmlns:a16="http://schemas.microsoft.com/office/drawing/2014/main" id="{89A88CBC-1AAB-0942-ACE2-82034317E7A7}"/>
              </a:ext>
            </a:extLst>
          </p:cNvPr>
          <p:cNvPicPr>
            <a:picLocks noChangeAspect="1"/>
          </p:cNvPicPr>
          <p:nvPr/>
        </p:nvPicPr>
        <p:blipFill>
          <a:blip r:embed="rId3"/>
          <a:stretch>
            <a:fillRect/>
          </a:stretch>
        </p:blipFill>
        <p:spPr>
          <a:xfrm>
            <a:off x="6536724" y="799927"/>
            <a:ext cx="4041766" cy="2684677"/>
          </a:xfrm>
          <a:prstGeom prst="rect">
            <a:avLst/>
          </a:prstGeom>
        </p:spPr>
      </p:pic>
    </p:spTree>
    <p:extLst>
      <p:ext uri="{BB962C8B-B14F-4D97-AF65-F5344CB8AC3E}">
        <p14:creationId xmlns:p14="http://schemas.microsoft.com/office/powerpoint/2010/main" val="1133651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2C23-701B-CA44-BC4C-2F2F07FC0623}"/>
              </a:ext>
            </a:extLst>
          </p:cNvPr>
          <p:cNvSpPr>
            <a:spLocks noGrp="1"/>
          </p:cNvSpPr>
          <p:nvPr>
            <p:ph type="title"/>
          </p:nvPr>
        </p:nvSpPr>
        <p:spPr/>
        <p:txBody>
          <a:bodyPr/>
          <a:lstStyle/>
          <a:p>
            <a:r>
              <a:rPr lang="en-US" dirty="0"/>
              <a:t>Portfolios and Art School</a:t>
            </a:r>
          </a:p>
        </p:txBody>
      </p:sp>
      <p:sp>
        <p:nvSpPr>
          <p:cNvPr id="3" name="Content Placeholder 2">
            <a:extLst>
              <a:ext uri="{FF2B5EF4-FFF2-40B4-BE49-F238E27FC236}">
                <a16:creationId xmlns:a16="http://schemas.microsoft.com/office/drawing/2014/main" id="{CBED6CE8-FF53-1F4B-98E4-1C5D00D38C36}"/>
              </a:ext>
            </a:extLst>
          </p:cNvPr>
          <p:cNvSpPr>
            <a:spLocks noGrp="1"/>
          </p:cNvSpPr>
          <p:nvPr>
            <p:ph idx="1"/>
          </p:nvPr>
        </p:nvSpPr>
        <p:spPr>
          <a:xfrm>
            <a:off x="838200" y="1396314"/>
            <a:ext cx="5377249" cy="4780649"/>
          </a:xfrm>
        </p:spPr>
        <p:txBody>
          <a:bodyPr/>
          <a:lstStyle/>
          <a:p>
            <a:r>
              <a:rPr lang="en-US" dirty="0"/>
              <a:t>Students interested in preparing a portfolio to apply for art schools in the fall of their senior year should begin discussing their intentions and work with Ms. Dodge and/or Mr. Long in grades 10, 11 and 12. </a:t>
            </a:r>
          </a:p>
          <a:p>
            <a:r>
              <a:rPr lang="en-US" dirty="0"/>
              <a:t>Please feel free to talk to me or ask for help at any time!</a:t>
            </a:r>
          </a:p>
        </p:txBody>
      </p:sp>
      <p:pic>
        <p:nvPicPr>
          <p:cNvPr id="4" name="Picture 3">
            <a:extLst>
              <a:ext uri="{FF2B5EF4-FFF2-40B4-BE49-F238E27FC236}">
                <a16:creationId xmlns:a16="http://schemas.microsoft.com/office/drawing/2014/main" id="{6FF72A0F-2F42-6448-9181-B03FB0CF92DA}"/>
              </a:ext>
            </a:extLst>
          </p:cNvPr>
          <p:cNvPicPr>
            <a:picLocks noChangeAspect="1"/>
          </p:cNvPicPr>
          <p:nvPr/>
        </p:nvPicPr>
        <p:blipFill>
          <a:blip r:embed="rId2"/>
          <a:stretch>
            <a:fillRect/>
          </a:stretch>
        </p:blipFill>
        <p:spPr>
          <a:xfrm>
            <a:off x="6575856" y="1690688"/>
            <a:ext cx="5616144" cy="3744096"/>
          </a:xfrm>
          <a:prstGeom prst="rect">
            <a:avLst/>
          </a:prstGeom>
        </p:spPr>
      </p:pic>
    </p:spTree>
    <p:extLst>
      <p:ext uri="{BB962C8B-B14F-4D97-AF65-F5344CB8AC3E}">
        <p14:creationId xmlns:p14="http://schemas.microsoft.com/office/powerpoint/2010/main" val="211296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75C6-0CC3-AA4C-89B9-BC1DF9BCCCBC}"/>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AAD4821E-41C2-264A-B706-83A2E29D851C}"/>
              </a:ext>
            </a:extLst>
          </p:cNvPr>
          <p:cNvSpPr>
            <a:spLocks noGrp="1"/>
          </p:cNvSpPr>
          <p:nvPr>
            <p:ph idx="1"/>
          </p:nvPr>
        </p:nvSpPr>
        <p:spPr/>
        <p:txBody>
          <a:bodyPr/>
          <a:lstStyle/>
          <a:p>
            <a:r>
              <a:rPr lang="en-US" dirty="0"/>
              <a:t>Please write me a short note to introduce yourself. Include:</a:t>
            </a:r>
          </a:p>
          <a:p>
            <a:endParaRPr lang="en-US" dirty="0"/>
          </a:p>
          <a:p>
            <a:pPr marL="971550" lvl="1" indent="-514350">
              <a:buFont typeface="+mj-lt"/>
              <a:buAutoNum type="arabicPeriod"/>
            </a:pPr>
            <a:r>
              <a:rPr lang="en-US" dirty="0"/>
              <a:t>The name you usually use, and which pronouns you use (she/they/he/etc.)</a:t>
            </a:r>
          </a:p>
          <a:p>
            <a:pPr marL="971550" lvl="1" indent="-514350">
              <a:buFont typeface="+mj-lt"/>
              <a:buAutoNum type="arabicPeriod"/>
            </a:pPr>
            <a:r>
              <a:rPr lang="en-US" dirty="0"/>
              <a:t>Why you’re taking an art class</a:t>
            </a:r>
          </a:p>
          <a:p>
            <a:pPr marL="971550" lvl="1" indent="-514350">
              <a:buFont typeface="+mj-lt"/>
              <a:buAutoNum type="arabicPeriod"/>
            </a:pPr>
            <a:r>
              <a:rPr lang="en-US" dirty="0"/>
              <a:t>What kinds of art you like best</a:t>
            </a:r>
          </a:p>
          <a:p>
            <a:pPr marL="971550" lvl="1" indent="-514350">
              <a:buFont typeface="+mj-lt"/>
              <a:buAutoNum type="arabicPeriod"/>
            </a:pPr>
            <a:r>
              <a:rPr lang="en-US" dirty="0"/>
              <a:t>A goal for this term’s art class</a:t>
            </a:r>
          </a:p>
          <a:p>
            <a:pPr marL="971550" lvl="1" indent="-514350">
              <a:buFont typeface="+mj-lt"/>
              <a:buAutoNum type="arabicPeriod"/>
            </a:pPr>
            <a:endParaRPr lang="en-US" dirty="0"/>
          </a:p>
          <a:p>
            <a:pPr marL="457200" lvl="1" indent="0">
              <a:buNone/>
            </a:pPr>
            <a:r>
              <a:rPr lang="en-US" sz="3600" dirty="0"/>
              <a:t>This assignment is due at the beginning of next class.</a:t>
            </a:r>
          </a:p>
        </p:txBody>
      </p:sp>
    </p:spTree>
    <p:extLst>
      <p:ext uri="{BB962C8B-B14F-4D97-AF65-F5344CB8AC3E}">
        <p14:creationId xmlns:p14="http://schemas.microsoft.com/office/powerpoint/2010/main" val="38608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79CC-C6D2-A74D-AF50-A29A1F1E8564}"/>
              </a:ext>
            </a:extLst>
          </p:cNvPr>
          <p:cNvSpPr>
            <a:spLocks noGrp="1"/>
          </p:cNvSpPr>
          <p:nvPr>
            <p:ph type="title"/>
          </p:nvPr>
        </p:nvSpPr>
        <p:spPr/>
        <p:txBody>
          <a:bodyPr/>
          <a:lstStyle/>
          <a:p>
            <a:r>
              <a:rPr lang="en-US" dirty="0"/>
              <a:t>Questions/Comments/Issues/Need help?</a:t>
            </a:r>
          </a:p>
        </p:txBody>
      </p:sp>
      <p:sp>
        <p:nvSpPr>
          <p:cNvPr id="3" name="Content Placeholder 2">
            <a:extLst>
              <a:ext uri="{FF2B5EF4-FFF2-40B4-BE49-F238E27FC236}">
                <a16:creationId xmlns:a16="http://schemas.microsoft.com/office/drawing/2014/main" id="{510EAA4D-E49B-804C-B89A-156833D30BC1}"/>
              </a:ext>
            </a:extLst>
          </p:cNvPr>
          <p:cNvSpPr>
            <a:spLocks noGrp="1"/>
          </p:cNvSpPr>
          <p:nvPr>
            <p:ph idx="1"/>
          </p:nvPr>
        </p:nvSpPr>
        <p:spPr/>
        <p:txBody>
          <a:bodyPr/>
          <a:lstStyle/>
          <a:p>
            <a:r>
              <a:rPr lang="en-US" dirty="0"/>
              <a:t>Please talk to me before or after class, or send me an email. I work closely with counsellors and admin to make sure that your time here is healthy and productive.</a:t>
            </a:r>
          </a:p>
          <a:p>
            <a:endParaRPr lang="en-US" dirty="0"/>
          </a:p>
          <a:p>
            <a:r>
              <a:rPr lang="en-US" dirty="0"/>
              <a:t>AND Have FUN! </a:t>
            </a:r>
            <a:r>
              <a:rPr lang="en-US" dirty="0">
                <a:sym typeface="Wingdings" pitchFamily="2" charset="2"/>
              </a:rPr>
              <a:t></a:t>
            </a:r>
            <a:endParaRPr lang="en-US" dirty="0"/>
          </a:p>
        </p:txBody>
      </p:sp>
      <p:pic>
        <p:nvPicPr>
          <p:cNvPr id="4" name="Picture 3">
            <a:extLst>
              <a:ext uri="{FF2B5EF4-FFF2-40B4-BE49-F238E27FC236}">
                <a16:creationId xmlns:a16="http://schemas.microsoft.com/office/drawing/2014/main" id="{69667D76-CA1B-B545-92B5-922B339954A7}"/>
              </a:ext>
            </a:extLst>
          </p:cNvPr>
          <p:cNvPicPr>
            <a:picLocks noChangeAspect="1"/>
          </p:cNvPicPr>
          <p:nvPr/>
        </p:nvPicPr>
        <p:blipFill>
          <a:blip r:embed="rId2"/>
          <a:stretch>
            <a:fillRect/>
          </a:stretch>
        </p:blipFill>
        <p:spPr>
          <a:xfrm>
            <a:off x="5931242" y="3026717"/>
            <a:ext cx="5247503" cy="3498335"/>
          </a:xfrm>
          <a:prstGeom prst="rect">
            <a:avLst/>
          </a:prstGeom>
        </p:spPr>
      </p:pic>
    </p:spTree>
    <p:extLst>
      <p:ext uri="{BB962C8B-B14F-4D97-AF65-F5344CB8AC3E}">
        <p14:creationId xmlns:p14="http://schemas.microsoft.com/office/powerpoint/2010/main" val="3887529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2FD1-FE73-994A-8D2E-EDEB62106F7B}"/>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0D6DF621-E1AD-0140-82E7-838F808F3667}"/>
              </a:ext>
            </a:extLst>
          </p:cNvPr>
          <p:cNvSpPr>
            <a:spLocks noGrp="1"/>
          </p:cNvSpPr>
          <p:nvPr>
            <p:ph idx="1"/>
          </p:nvPr>
        </p:nvSpPr>
        <p:spPr/>
        <p:txBody>
          <a:bodyPr/>
          <a:lstStyle/>
          <a:p>
            <a:r>
              <a:rPr lang="en-US" dirty="0"/>
              <a:t>The fastest, easiest way for you or your family/guardians to contact me is to email:</a:t>
            </a:r>
          </a:p>
          <a:p>
            <a:pPr lvl="1"/>
            <a:r>
              <a:rPr lang="en-US" dirty="0"/>
              <a:t>School email: </a:t>
            </a:r>
            <a:r>
              <a:rPr lang="en-US" dirty="0">
                <a:hlinkClick r:id="rId2"/>
              </a:rPr>
              <a:t>hdodge@vsb.bc.ca</a:t>
            </a:r>
            <a:endParaRPr lang="en-US" dirty="0"/>
          </a:p>
          <a:p>
            <a:pPr lvl="1"/>
            <a:r>
              <a:rPr lang="en-US" dirty="0"/>
              <a:t>Classroom email: </a:t>
            </a:r>
            <a:r>
              <a:rPr lang="en-US" dirty="0">
                <a:hlinkClick r:id="rId3"/>
              </a:rPr>
              <a:t>309dodge@gmail.com</a:t>
            </a:r>
            <a:r>
              <a:rPr lang="en-US" dirty="0"/>
              <a:t> </a:t>
            </a:r>
          </a:p>
          <a:p>
            <a:pPr lvl="1"/>
            <a:endParaRPr lang="en-US" dirty="0"/>
          </a:p>
          <a:p>
            <a:r>
              <a:rPr lang="en-US" dirty="0"/>
              <a:t>I am also almost always at school by 8am, and in our classroom during breaks and lunch. </a:t>
            </a:r>
          </a:p>
          <a:p>
            <a:r>
              <a:rPr lang="en-US" dirty="0"/>
              <a:t>I teach Yearbook on Monday and Wednesday Afternoons 3:15-4:45 in Mr. Long’s Graphics Room 214. </a:t>
            </a:r>
          </a:p>
        </p:txBody>
      </p:sp>
    </p:spTree>
    <p:extLst>
      <p:ext uri="{BB962C8B-B14F-4D97-AF65-F5344CB8AC3E}">
        <p14:creationId xmlns:p14="http://schemas.microsoft.com/office/powerpoint/2010/main" val="2810242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2BAA-436D-3245-B364-3D8475480582}"/>
              </a:ext>
            </a:extLst>
          </p:cNvPr>
          <p:cNvSpPr>
            <a:spLocks noGrp="1"/>
          </p:cNvSpPr>
          <p:nvPr>
            <p:ph type="title"/>
          </p:nvPr>
        </p:nvSpPr>
        <p:spPr>
          <a:xfrm>
            <a:off x="838200" y="92995"/>
            <a:ext cx="10515600" cy="1325563"/>
          </a:xfrm>
        </p:spPr>
        <p:txBody>
          <a:bodyPr/>
          <a:lstStyle/>
          <a:p>
            <a:r>
              <a:rPr lang="en-US" dirty="0"/>
              <a:t>Fees:</a:t>
            </a:r>
          </a:p>
        </p:txBody>
      </p:sp>
      <p:sp>
        <p:nvSpPr>
          <p:cNvPr id="3" name="Content Placeholder 2">
            <a:extLst>
              <a:ext uri="{FF2B5EF4-FFF2-40B4-BE49-F238E27FC236}">
                <a16:creationId xmlns:a16="http://schemas.microsoft.com/office/drawing/2014/main" id="{A9769F46-9338-DD49-ADD0-986CECFE673F}"/>
              </a:ext>
            </a:extLst>
          </p:cNvPr>
          <p:cNvSpPr>
            <a:spLocks noGrp="1"/>
          </p:cNvSpPr>
          <p:nvPr>
            <p:ph idx="1"/>
          </p:nvPr>
        </p:nvSpPr>
        <p:spPr>
          <a:xfrm>
            <a:off x="838200" y="1228407"/>
            <a:ext cx="10515600" cy="2404479"/>
          </a:xfrm>
        </p:spPr>
        <p:txBody>
          <a:bodyPr>
            <a:noAutofit/>
          </a:bodyPr>
          <a:lstStyle/>
          <a:p>
            <a:r>
              <a:rPr lang="en-US" dirty="0"/>
              <a:t>There are fees for art classes; the fees pay for the supplies you use throughout the year.</a:t>
            </a:r>
          </a:p>
          <a:p>
            <a:r>
              <a:rPr lang="en-US" dirty="0"/>
              <a:t>Fees are due By Friday, September 13, 2019</a:t>
            </a:r>
          </a:p>
          <a:p>
            <a:r>
              <a:rPr lang="en-US" dirty="0"/>
              <a:t>Payable by cash, </a:t>
            </a:r>
            <a:r>
              <a:rPr lang="en-US" dirty="0" err="1"/>
              <a:t>cheque</a:t>
            </a:r>
            <a:r>
              <a:rPr lang="en-US" dirty="0"/>
              <a:t> to Point Grey Secondary, or online. </a:t>
            </a:r>
          </a:p>
          <a:p>
            <a:r>
              <a:rPr lang="en-US" dirty="0"/>
              <a:t>Contact your grade counsellor if you cannot afford to pay your fees. </a:t>
            </a:r>
          </a:p>
        </p:txBody>
      </p:sp>
      <p:graphicFrame>
        <p:nvGraphicFramePr>
          <p:cNvPr id="4" name="Table 3">
            <a:extLst>
              <a:ext uri="{FF2B5EF4-FFF2-40B4-BE49-F238E27FC236}">
                <a16:creationId xmlns:a16="http://schemas.microsoft.com/office/drawing/2014/main" id="{E2D8A82A-7F1B-7C42-9EEE-C864A0DBD4CD}"/>
              </a:ext>
            </a:extLst>
          </p:cNvPr>
          <p:cNvGraphicFramePr>
            <a:graphicFrameLocks noGrp="1"/>
          </p:cNvGraphicFramePr>
          <p:nvPr>
            <p:extLst>
              <p:ext uri="{D42A27DB-BD31-4B8C-83A1-F6EECF244321}">
                <p14:modId xmlns:p14="http://schemas.microsoft.com/office/powerpoint/2010/main" val="1881959772"/>
              </p:ext>
            </p:extLst>
          </p:nvPr>
        </p:nvGraphicFramePr>
        <p:xfrm>
          <a:off x="1911321" y="3866254"/>
          <a:ext cx="3347522" cy="2595880"/>
        </p:xfrm>
        <a:graphic>
          <a:graphicData uri="http://schemas.openxmlformats.org/drawingml/2006/table">
            <a:tbl>
              <a:tblPr firstRow="1" bandRow="1">
                <a:tableStyleId>{5C22544A-7EE6-4342-B048-85BDC9FD1C3A}</a:tableStyleId>
              </a:tblPr>
              <a:tblGrid>
                <a:gridCol w="2575626">
                  <a:extLst>
                    <a:ext uri="{9D8B030D-6E8A-4147-A177-3AD203B41FA5}">
                      <a16:colId xmlns:a16="http://schemas.microsoft.com/office/drawing/2014/main" val="3481751472"/>
                    </a:ext>
                  </a:extLst>
                </a:gridCol>
                <a:gridCol w="771896">
                  <a:extLst>
                    <a:ext uri="{9D8B030D-6E8A-4147-A177-3AD203B41FA5}">
                      <a16:colId xmlns:a16="http://schemas.microsoft.com/office/drawing/2014/main" val="3130623234"/>
                    </a:ext>
                  </a:extLst>
                </a:gridCol>
              </a:tblGrid>
              <a:tr h="370840">
                <a:tc>
                  <a:txBody>
                    <a:bodyPr/>
                    <a:lstStyle/>
                    <a:p>
                      <a:r>
                        <a:rPr lang="en-US" dirty="0"/>
                        <a:t>COURSE</a:t>
                      </a:r>
                    </a:p>
                  </a:txBody>
                  <a:tcPr/>
                </a:tc>
                <a:tc>
                  <a:txBody>
                    <a:bodyPr/>
                    <a:lstStyle/>
                    <a:p>
                      <a:r>
                        <a:rPr lang="en-US" dirty="0"/>
                        <a:t>FEE</a:t>
                      </a:r>
                    </a:p>
                  </a:txBody>
                  <a:tcPr/>
                </a:tc>
                <a:extLst>
                  <a:ext uri="{0D108BD9-81ED-4DB2-BD59-A6C34878D82A}">
                    <a16:rowId xmlns:a16="http://schemas.microsoft.com/office/drawing/2014/main" val="2525364706"/>
                  </a:ext>
                </a:extLst>
              </a:tr>
              <a:tr h="370840">
                <a:tc>
                  <a:txBody>
                    <a:bodyPr/>
                    <a:lstStyle/>
                    <a:p>
                      <a:r>
                        <a:rPr lang="en-US" dirty="0"/>
                        <a:t>Art 8</a:t>
                      </a:r>
                    </a:p>
                  </a:txBody>
                  <a:tcPr/>
                </a:tc>
                <a:tc>
                  <a:txBody>
                    <a:bodyPr/>
                    <a:lstStyle/>
                    <a:p>
                      <a:r>
                        <a:rPr lang="en-US" dirty="0"/>
                        <a:t>$10</a:t>
                      </a:r>
                    </a:p>
                  </a:txBody>
                  <a:tcPr/>
                </a:tc>
                <a:extLst>
                  <a:ext uri="{0D108BD9-81ED-4DB2-BD59-A6C34878D82A}">
                    <a16:rowId xmlns:a16="http://schemas.microsoft.com/office/drawing/2014/main" val="1140530646"/>
                  </a:ext>
                </a:extLst>
              </a:tr>
              <a:tr h="370840">
                <a:tc>
                  <a:txBody>
                    <a:bodyPr/>
                    <a:lstStyle/>
                    <a:p>
                      <a:r>
                        <a:rPr lang="en-US" dirty="0"/>
                        <a:t>Art 10</a:t>
                      </a:r>
                    </a:p>
                  </a:txBody>
                  <a:tcPr/>
                </a:tc>
                <a:tc>
                  <a:txBody>
                    <a:bodyPr/>
                    <a:lstStyle/>
                    <a:p>
                      <a:r>
                        <a:rPr lang="en-US" dirty="0"/>
                        <a:t>$25</a:t>
                      </a:r>
                    </a:p>
                  </a:txBody>
                  <a:tcPr/>
                </a:tc>
                <a:extLst>
                  <a:ext uri="{0D108BD9-81ED-4DB2-BD59-A6C34878D82A}">
                    <a16:rowId xmlns:a16="http://schemas.microsoft.com/office/drawing/2014/main" val="185169585"/>
                  </a:ext>
                </a:extLst>
              </a:tr>
              <a:tr h="370840">
                <a:tc>
                  <a:txBody>
                    <a:bodyPr/>
                    <a:lstStyle/>
                    <a:p>
                      <a:r>
                        <a:rPr lang="en-US" dirty="0"/>
                        <a:t>Painting and Drawing 11</a:t>
                      </a:r>
                    </a:p>
                  </a:txBody>
                  <a:tcPr/>
                </a:tc>
                <a:tc>
                  <a:txBody>
                    <a:bodyPr/>
                    <a:lstStyle/>
                    <a:p>
                      <a:r>
                        <a:rPr lang="en-US" dirty="0"/>
                        <a:t>$30</a:t>
                      </a:r>
                    </a:p>
                  </a:txBody>
                  <a:tcPr/>
                </a:tc>
                <a:extLst>
                  <a:ext uri="{0D108BD9-81ED-4DB2-BD59-A6C34878D82A}">
                    <a16:rowId xmlns:a16="http://schemas.microsoft.com/office/drawing/2014/main" val="1294697995"/>
                  </a:ext>
                </a:extLst>
              </a:tr>
              <a:tr h="370840">
                <a:tc>
                  <a:txBody>
                    <a:bodyPr/>
                    <a:lstStyle/>
                    <a:p>
                      <a:r>
                        <a:rPr lang="en-US" dirty="0"/>
                        <a:t>Painting and Drawing 12</a:t>
                      </a:r>
                    </a:p>
                  </a:txBody>
                  <a:tcPr/>
                </a:tc>
                <a:tc>
                  <a:txBody>
                    <a:bodyPr/>
                    <a:lstStyle/>
                    <a:p>
                      <a:r>
                        <a:rPr lang="en-US" dirty="0"/>
                        <a:t>$30</a:t>
                      </a:r>
                    </a:p>
                  </a:txBody>
                  <a:tcPr/>
                </a:tc>
                <a:extLst>
                  <a:ext uri="{0D108BD9-81ED-4DB2-BD59-A6C34878D82A}">
                    <a16:rowId xmlns:a16="http://schemas.microsoft.com/office/drawing/2014/main" val="3830470382"/>
                  </a:ext>
                </a:extLst>
              </a:tr>
              <a:tr h="370840">
                <a:tc>
                  <a:txBody>
                    <a:bodyPr/>
                    <a:lstStyle/>
                    <a:p>
                      <a:r>
                        <a:rPr lang="en-US" dirty="0"/>
                        <a:t>Art Careers 11</a:t>
                      </a:r>
                    </a:p>
                  </a:txBody>
                  <a:tcPr/>
                </a:tc>
                <a:tc>
                  <a:txBody>
                    <a:bodyPr/>
                    <a:lstStyle/>
                    <a:p>
                      <a:r>
                        <a:rPr lang="en-US" dirty="0"/>
                        <a:t>$35</a:t>
                      </a:r>
                    </a:p>
                  </a:txBody>
                  <a:tcPr/>
                </a:tc>
                <a:extLst>
                  <a:ext uri="{0D108BD9-81ED-4DB2-BD59-A6C34878D82A}">
                    <a16:rowId xmlns:a16="http://schemas.microsoft.com/office/drawing/2014/main" val="3464467229"/>
                  </a:ext>
                </a:extLst>
              </a:tr>
              <a:tr h="370840">
                <a:tc>
                  <a:txBody>
                    <a:bodyPr/>
                    <a:lstStyle/>
                    <a:p>
                      <a:r>
                        <a:rPr lang="en-US" dirty="0"/>
                        <a:t>AP Art 12</a:t>
                      </a:r>
                    </a:p>
                  </a:txBody>
                  <a:tcPr/>
                </a:tc>
                <a:tc>
                  <a:txBody>
                    <a:bodyPr/>
                    <a:lstStyle/>
                    <a:p>
                      <a:r>
                        <a:rPr lang="en-US" dirty="0"/>
                        <a:t>$140</a:t>
                      </a:r>
                    </a:p>
                  </a:txBody>
                  <a:tcPr/>
                </a:tc>
                <a:extLst>
                  <a:ext uri="{0D108BD9-81ED-4DB2-BD59-A6C34878D82A}">
                    <a16:rowId xmlns:a16="http://schemas.microsoft.com/office/drawing/2014/main" val="383003933"/>
                  </a:ext>
                </a:extLst>
              </a:tr>
            </a:tbl>
          </a:graphicData>
        </a:graphic>
      </p:graphicFrame>
      <p:graphicFrame>
        <p:nvGraphicFramePr>
          <p:cNvPr id="5" name="Table 4">
            <a:extLst>
              <a:ext uri="{FF2B5EF4-FFF2-40B4-BE49-F238E27FC236}">
                <a16:creationId xmlns:a16="http://schemas.microsoft.com/office/drawing/2014/main" id="{0929AB80-EE00-FF4E-96CF-F002FABF608B}"/>
              </a:ext>
            </a:extLst>
          </p:cNvPr>
          <p:cNvGraphicFramePr>
            <a:graphicFrameLocks noGrp="1"/>
          </p:cNvGraphicFramePr>
          <p:nvPr>
            <p:extLst>
              <p:ext uri="{D42A27DB-BD31-4B8C-83A1-F6EECF244321}">
                <p14:modId xmlns:p14="http://schemas.microsoft.com/office/powerpoint/2010/main" val="1055576909"/>
              </p:ext>
            </p:extLst>
          </p:nvPr>
        </p:nvGraphicFramePr>
        <p:xfrm>
          <a:off x="6290855" y="3866254"/>
          <a:ext cx="3557480" cy="2225040"/>
        </p:xfrm>
        <a:graphic>
          <a:graphicData uri="http://schemas.openxmlformats.org/drawingml/2006/table">
            <a:tbl>
              <a:tblPr firstRow="1" bandRow="1">
                <a:tableStyleId>{5C22544A-7EE6-4342-B048-85BDC9FD1C3A}</a:tableStyleId>
              </a:tblPr>
              <a:tblGrid>
                <a:gridCol w="2791361">
                  <a:extLst>
                    <a:ext uri="{9D8B030D-6E8A-4147-A177-3AD203B41FA5}">
                      <a16:colId xmlns:a16="http://schemas.microsoft.com/office/drawing/2014/main" val="3481751472"/>
                    </a:ext>
                  </a:extLst>
                </a:gridCol>
                <a:gridCol w="766119">
                  <a:extLst>
                    <a:ext uri="{9D8B030D-6E8A-4147-A177-3AD203B41FA5}">
                      <a16:colId xmlns:a16="http://schemas.microsoft.com/office/drawing/2014/main" val="3130623234"/>
                    </a:ext>
                  </a:extLst>
                </a:gridCol>
              </a:tblGrid>
              <a:tr h="370840">
                <a:tc>
                  <a:txBody>
                    <a:bodyPr/>
                    <a:lstStyle/>
                    <a:p>
                      <a:r>
                        <a:rPr lang="en-US" dirty="0"/>
                        <a:t>COURSE</a:t>
                      </a:r>
                    </a:p>
                  </a:txBody>
                  <a:tcPr/>
                </a:tc>
                <a:tc>
                  <a:txBody>
                    <a:bodyPr/>
                    <a:lstStyle/>
                    <a:p>
                      <a:r>
                        <a:rPr lang="en-US" dirty="0"/>
                        <a:t>FEE</a:t>
                      </a:r>
                    </a:p>
                  </a:txBody>
                  <a:tcPr/>
                </a:tc>
                <a:extLst>
                  <a:ext uri="{0D108BD9-81ED-4DB2-BD59-A6C34878D82A}">
                    <a16:rowId xmlns:a16="http://schemas.microsoft.com/office/drawing/2014/main" val="2525364706"/>
                  </a:ext>
                </a:extLst>
              </a:tr>
              <a:tr h="370840">
                <a:tc>
                  <a:txBody>
                    <a:bodyPr/>
                    <a:lstStyle/>
                    <a:p>
                      <a:r>
                        <a:rPr lang="en-US" dirty="0"/>
                        <a:t>Ceramics and Sculpture 9</a:t>
                      </a:r>
                    </a:p>
                  </a:txBody>
                  <a:tcPr/>
                </a:tc>
                <a:tc>
                  <a:txBody>
                    <a:bodyPr/>
                    <a:lstStyle/>
                    <a:p>
                      <a:r>
                        <a:rPr lang="en-US" dirty="0"/>
                        <a:t>$25</a:t>
                      </a:r>
                    </a:p>
                  </a:txBody>
                  <a:tcPr/>
                </a:tc>
                <a:extLst>
                  <a:ext uri="{0D108BD9-81ED-4DB2-BD59-A6C34878D82A}">
                    <a16:rowId xmlns:a16="http://schemas.microsoft.com/office/drawing/2014/main" val="1140530646"/>
                  </a:ext>
                </a:extLst>
              </a:tr>
              <a:tr h="370840">
                <a:tc>
                  <a:txBody>
                    <a:bodyPr/>
                    <a:lstStyle/>
                    <a:p>
                      <a:r>
                        <a:rPr lang="en-US" dirty="0"/>
                        <a:t>Ceramics and Sculpture 10</a:t>
                      </a:r>
                    </a:p>
                  </a:txBody>
                  <a:tcPr/>
                </a:tc>
                <a:tc>
                  <a:txBody>
                    <a:bodyPr/>
                    <a:lstStyle/>
                    <a:p>
                      <a:r>
                        <a:rPr lang="en-US" dirty="0"/>
                        <a:t>$25</a:t>
                      </a:r>
                    </a:p>
                  </a:txBody>
                  <a:tcPr/>
                </a:tc>
                <a:extLst>
                  <a:ext uri="{0D108BD9-81ED-4DB2-BD59-A6C34878D82A}">
                    <a16:rowId xmlns:a16="http://schemas.microsoft.com/office/drawing/2014/main" val="185169585"/>
                  </a:ext>
                </a:extLst>
              </a:tr>
              <a:tr h="370840">
                <a:tc>
                  <a:txBody>
                    <a:bodyPr/>
                    <a:lstStyle/>
                    <a:p>
                      <a:r>
                        <a:rPr lang="en-US" dirty="0"/>
                        <a:t>Ceramics and Sculpture 11</a:t>
                      </a:r>
                    </a:p>
                  </a:txBody>
                  <a:tcPr/>
                </a:tc>
                <a:tc>
                  <a:txBody>
                    <a:bodyPr/>
                    <a:lstStyle/>
                    <a:p>
                      <a:r>
                        <a:rPr lang="en-US" dirty="0"/>
                        <a:t>$30</a:t>
                      </a:r>
                    </a:p>
                  </a:txBody>
                  <a:tcPr/>
                </a:tc>
                <a:extLst>
                  <a:ext uri="{0D108BD9-81ED-4DB2-BD59-A6C34878D82A}">
                    <a16:rowId xmlns:a16="http://schemas.microsoft.com/office/drawing/2014/main" val="1294697995"/>
                  </a:ext>
                </a:extLst>
              </a:tr>
              <a:tr h="370840">
                <a:tc>
                  <a:txBody>
                    <a:bodyPr/>
                    <a:lstStyle/>
                    <a:p>
                      <a:r>
                        <a:rPr lang="en-US" dirty="0"/>
                        <a:t>Ceramics and Sculpture 12</a:t>
                      </a:r>
                    </a:p>
                  </a:txBody>
                  <a:tcPr/>
                </a:tc>
                <a:tc>
                  <a:txBody>
                    <a:bodyPr/>
                    <a:lstStyle/>
                    <a:p>
                      <a:r>
                        <a:rPr lang="en-US" dirty="0"/>
                        <a:t>$30</a:t>
                      </a:r>
                    </a:p>
                  </a:txBody>
                  <a:tcPr/>
                </a:tc>
                <a:extLst>
                  <a:ext uri="{0D108BD9-81ED-4DB2-BD59-A6C34878D82A}">
                    <a16:rowId xmlns:a16="http://schemas.microsoft.com/office/drawing/2014/main" val="3830470382"/>
                  </a:ext>
                </a:extLst>
              </a:tr>
              <a:tr h="370840">
                <a:tc>
                  <a:txBody>
                    <a:bodyPr/>
                    <a:lstStyle/>
                    <a:p>
                      <a:r>
                        <a:rPr lang="en-US" dirty="0"/>
                        <a:t>Yearbook 11/12</a:t>
                      </a:r>
                    </a:p>
                  </a:txBody>
                  <a:tcPr/>
                </a:tc>
                <a:tc>
                  <a:txBody>
                    <a:bodyPr/>
                    <a:lstStyle/>
                    <a:p>
                      <a:r>
                        <a:rPr lang="en-US" dirty="0"/>
                        <a:t>   -</a:t>
                      </a:r>
                    </a:p>
                  </a:txBody>
                  <a:tcPr/>
                </a:tc>
                <a:extLst>
                  <a:ext uri="{0D108BD9-81ED-4DB2-BD59-A6C34878D82A}">
                    <a16:rowId xmlns:a16="http://schemas.microsoft.com/office/drawing/2014/main" val="3464467229"/>
                  </a:ext>
                </a:extLst>
              </a:tr>
            </a:tbl>
          </a:graphicData>
        </a:graphic>
      </p:graphicFrame>
    </p:spTree>
    <p:extLst>
      <p:ext uri="{BB962C8B-B14F-4D97-AF65-F5344CB8AC3E}">
        <p14:creationId xmlns:p14="http://schemas.microsoft.com/office/powerpoint/2010/main" val="151592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14D9-8F66-9F4D-8C80-027C7EE2276C}"/>
              </a:ext>
            </a:extLst>
          </p:cNvPr>
          <p:cNvSpPr>
            <a:spLocks noGrp="1"/>
          </p:cNvSpPr>
          <p:nvPr>
            <p:ph type="title"/>
          </p:nvPr>
        </p:nvSpPr>
        <p:spPr>
          <a:xfrm>
            <a:off x="838200" y="0"/>
            <a:ext cx="10515600" cy="1325563"/>
          </a:xfrm>
        </p:spPr>
        <p:txBody>
          <a:bodyPr/>
          <a:lstStyle/>
          <a:p>
            <a:r>
              <a:rPr lang="en-US" dirty="0"/>
              <a:t>Locations:</a:t>
            </a:r>
          </a:p>
        </p:txBody>
      </p:sp>
      <p:sp>
        <p:nvSpPr>
          <p:cNvPr id="3" name="Content Placeholder 2">
            <a:extLst>
              <a:ext uri="{FF2B5EF4-FFF2-40B4-BE49-F238E27FC236}">
                <a16:creationId xmlns:a16="http://schemas.microsoft.com/office/drawing/2014/main" id="{41F1D7CE-0957-1647-A5FF-5BD8AE458A50}"/>
              </a:ext>
            </a:extLst>
          </p:cNvPr>
          <p:cNvSpPr>
            <a:spLocks noGrp="1"/>
          </p:cNvSpPr>
          <p:nvPr>
            <p:ph idx="1"/>
          </p:nvPr>
        </p:nvSpPr>
        <p:spPr>
          <a:xfrm>
            <a:off x="838200" y="1133646"/>
            <a:ext cx="4536989" cy="5588430"/>
          </a:xfrm>
        </p:spPr>
        <p:txBody>
          <a:bodyPr>
            <a:normAutofit/>
          </a:bodyPr>
          <a:lstStyle/>
          <a:p>
            <a:r>
              <a:rPr lang="en-US" dirty="0"/>
              <a:t>Our class meets here in 309. Your class may be held in room 310, or you may be instructed to work in either room. Our classes are large and we will spread out at times.</a:t>
            </a:r>
          </a:p>
          <a:p>
            <a:r>
              <a:rPr lang="en-US" dirty="0"/>
              <a:t>309 is a general art room.</a:t>
            </a:r>
          </a:p>
          <a:p>
            <a:r>
              <a:rPr lang="en-US" dirty="0"/>
              <a:t>310 is a messy sculpture studio.</a:t>
            </a:r>
          </a:p>
          <a:p>
            <a:r>
              <a:rPr lang="en-US" dirty="0"/>
              <a:t>Please let me know if you need more space or quiet while working.</a:t>
            </a:r>
          </a:p>
          <a:p>
            <a:pPr marL="0" indent="0">
              <a:buNone/>
            </a:pPr>
            <a:endParaRPr lang="en-US" dirty="0"/>
          </a:p>
        </p:txBody>
      </p:sp>
      <p:pic>
        <p:nvPicPr>
          <p:cNvPr id="5" name="Picture 4">
            <a:extLst>
              <a:ext uri="{FF2B5EF4-FFF2-40B4-BE49-F238E27FC236}">
                <a16:creationId xmlns:a16="http://schemas.microsoft.com/office/drawing/2014/main" id="{90454305-6F71-2246-965C-A2CED62D29D4}"/>
              </a:ext>
            </a:extLst>
          </p:cNvPr>
          <p:cNvPicPr>
            <a:picLocks noChangeAspect="1"/>
          </p:cNvPicPr>
          <p:nvPr/>
        </p:nvPicPr>
        <p:blipFill>
          <a:blip r:embed="rId2"/>
          <a:stretch>
            <a:fillRect/>
          </a:stretch>
        </p:blipFill>
        <p:spPr>
          <a:xfrm>
            <a:off x="7584374" y="3385110"/>
            <a:ext cx="4449288" cy="3336966"/>
          </a:xfrm>
          <a:prstGeom prst="rect">
            <a:avLst/>
          </a:prstGeom>
        </p:spPr>
      </p:pic>
      <p:pic>
        <p:nvPicPr>
          <p:cNvPr id="7" name="Picture 6">
            <a:extLst>
              <a:ext uri="{FF2B5EF4-FFF2-40B4-BE49-F238E27FC236}">
                <a16:creationId xmlns:a16="http://schemas.microsoft.com/office/drawing/2014/main" id="{A5E566FA-6A62-B64C-97C2-FD1DA54CD42E}"/>
              </a:ext>
            </a:extLst>
          </p:cNvPr>
          <p:cNvPicPr>
            <a:picLocks noChangeAspect="1"/>
          </p:cNvPicPr>
          <p:nvPr/>
        </p:nvPicPr>
        <p:blipFill>
          <a:blip r:embed="rId3"/>
          <a:stretch>
            <a:fillRect/>
          </a:stretch>
        </p:blipFill>
        <p:spPr>
          <a:xfrm>
            <a:off x="5375189" y="142503"/>
            <a:ext cx="4611959" cy="3458969"/>
          </a:xfrm>
          <a:prstGeom prst="rect">
            <a:avLst/>
          </a:prstGeom>
        </p:spPr>
      </p:pic>
    </p:spTree>
    <p:extLst>
      <p:ext uri="{BB962C8B-B14F-4D97-AF65-F5344CB8AC3E}">
        <p14:creationId xmlns:p14="http://schemas.microsoft.com/office/powerpoint/2010/main" val="3040540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454B-E4E7-714C-BEE0-F1E9CB76BD77}"/>
              </a:ext>
            </a:extLst>
          </p:cNvPr>
          <p:cNvSpPr>
            <a:spLocks noGrp="1"/>
          </p:cNvSpPr>
          <p:nvPr>
            <p:ph type="title"/>
          </p:nvPr>
        </p:nvSpPr>
        <p:spPr/>
        <p:txBody>
          <a:bodyPr/>
          <a:lstStyle/>
          <a:p>
            <a:r>
              <a:rPr lang="en-US" dirty="0"/>
              <a:t>Materials:</a:t>
            </a:r>
          </a:p>
        </p:txBody>
      </p:sp>
      <p:sp>
        <p:nvSpPr>
          <p:cNvPr id="3" name="Content Placeholder 2">
            <a:extLst>
              <a:ext uri="{FF2B5EF4-FFF2-40B4-BE49-F238E27FC236}">
                <a16:creationId xmlns:a16="http://schemas.microsoft.com/office/drawing/2014/main" id="{374D9C93-33F9-AD4E-90B2-C0D8D47FE5BE}"/>
              </a:ext>
            </a:extLst>
          </p:cNvPr>
          <p:cNvSpPr>
            <a:spLocks noGrp="1"/>
          </p:cNvSpPr>
          <p:nvPr>
            <p:ph idx="1"/>
          </p:nvPr>
        </p:nvSpPr>
        <p:spPr>
          <a:xfrm>
            <a:off x="838200" y="1495168"/>
            <a:ext cx="7243119" cy="4681795"/>
          </a:xfrm>
        </p:spPr>
        <p:txBody>
          <a:bodyPr/>
          <a:lstStyle/>
          <a:p>
            <a:r>
              <a:rPr lang="en-US" dirty="0"/>
              <a:t>All basic materials are provided in the classroom.</a:t>
            </a:r>
          </a:p>
          <a:p>
            <a:r>
              <a:rPr lang="en-US" dirty="0"/>
              <a:t>Sometimes you will be asked to find or buy some materials.</a:t>
            </a:r>
          </a:p>
          <a:p>
            <a:r>
              <a:rPr lang="en-US" dirty="0"/>
              <a:t>Let me know when something breaks or runs out so I know to replace it. </a:t>
            </a:r>
          </a:p>
          <a:p>
            <a:r>
              <a:rPr lang="en-US" dirty="0"/>
              <a:t>You may sign out some supplies to use at home: always see me to sign them out, and return them promptly. Items not signed back in by the end of the year will be charged to you. </a:t>
            </a:r>
          </a:p>
          <a:p>
            <a:endParaRPr lang="en-US" dirty="0"/>
          </a:p>
          <a:p>
            <a:endParaRPr lang="en-US" dirty="0"/>
          </a:p>
        </p:txBody>
      </p:sp>
      <p:pic>
        <p:nvPicPr>
          <p:cNvPr id="5" name="Picture 4">
            <a:extLst>
              <a:ext uri="{FF2B5EF4-FFF2-40B4-BE49-F238E27FC236}">
                <a16:creationId xmlns:a16="http://schemas.microsoft.com/office/drawing/2014/main" id="{AD9C4EE4-17DC-814B-B16A-0D1CFF8C9C3F}"/>
              </a:ext>
            </a:extLst>
          </p:cNvPr>
          <p:cNvPicPr>
            <a:picLocks noChangeAspect="1"/>
          </p:cNvPicPr>
          <p:nvPr/>
        </p:nvPicPr>
        <p:blipFill>
          <a:blip r:embed="rId2"/>
          <a:stretch>
            <a:fillRect/>
          </a:stretch>
        </p:blipFill>
        <p:spPr>
          <a:xfrm rot="5400000">
            <a:off x="7413359" y="1380820"/>
            <a:ext cx="5343681" cy="4007761"/>
          </a:xfrm>
          <a:prstGeom prst="rect">
            <a:avLst/>
          </a:prstGeom>
        </p:spPr>
      </p:pic>
    </p:spTree>
    <p:extLst>
      <p:ext uri="{BB962C8B-B14F-4D97-AF65-F5344CB8AC3E}">
        <p14:creationId xmlns:p14="http://schemas.microsoft.com/office/powerpoint/2010/main" val="4194185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79F3-E73A-5F44-8470-8E26BE62DCC1}"/>
              </a:ext>
            </a:extLst>
          </p:cNvPr>
          <p:cNvSpPr>
            <a:spLocks noGrp="1"/>
          </p:cNvSpPr>
          <p:nvPr>
            <p:ph type="title"/>
          </p:nvPr>
        </p:nvSpPr>
        <p:spPr>
          <a:xfrm>
            <a:off x="838200" y="365125"/>
            <a:ext cx="4956958" cy="1460500"/>
          </a:xfrm>
        </p:spPr>
        <p:txBody>
          <a:bodyPr/>
          <a:lstStyle/>
          <a:p>
            <a:r>
              <a:rPr lang="en-US" dirty="0"/>
              <a:t>Student Art Supplies Cupboard</a:t>
            </a:r>
          </a:p>
        </p:txBody>
      </p:sp>
      <p:sp>
        <p:nvSpPr>
          <p:cNvPr id="3" name="Content Placeholder 2">
            <a:extLst>
              <a:ext uri="{FF2B5EF4-FFF2-40B4-BE49-F238E27FC236}">
                <a16:creationId xmlns:a16="http://schemas.microsoft.com/office/drawing/2014/main" id="{5BDC02F5-4DC5-B54B-B4E3-0A591367596A}"/>
              </a:ext>
            </a:extLst>
          </p:cNvPr>
          <p:cNvSpPr>
            <a:spLocks noGrp="1"/>
          </p:cNvSpPr>
          <p:nvPr>
            <p:ph idx="1"/>
          </p:nvPr>
        </p:nvSpPr>
        <p:spPr>
          <a:xfrm>
            <a:off x="838200" y="1825625"/>
            <a:ext cx="3523735" cy="4351338"/>
          </a:xfrm>
        </p:spPr>
        <p:txBody>
          <a:bodyPr/>
          <a:lstStyle/>
          <a:p>
            <a:r>
              <a:rPr lang="en-US" dirty="0"/>
              <a:t>You may borrow supplies from the “Student Art Supplies” Cupboard without asking; please return them neatly at the end of class. (pencils, rulers, erasers, charcoal, scissors, glue sticks…)</a:t>
            </a:r>
          </a:p>
          <a:p>
            <a:endParaRPr lang="en-US" dirty="0"/>
          </a:p>
        </p:txBody>
      </p:sp>
      <p:pic>
        <p:nvPicPr>
          <p:cNvPr id="5" name="Picture 4">
            <a:extLst>
              <a:ext uri="{FF2B5EF4-FFF2-40B4-BE49-F238E27FC236}">
                <a16:creationId xmlns:a16="http://schemas.microsoft.com/office/drawing/2014/main" id="{C4821E32-46EA-8F4A-93B1-9AD6FBF9F1AA}"/>
              </a:ext>
            </a:extLst>
          </p:cNvPr>
          <p:cNvPicPr>
            <a:picLocks noChangeAspect="1"/>
          </p:cNvPicPr>
          <p:nvPr/>
        </p:nvPicPr>
        <p:blipFill>
          <a:blip r:embed="rId2"/>
          <a:stretch>
            <a:fillRect/>
          </a:stretch>
        </p:blipFill>
        <p:spPr>
          <a:xfrm rot="5400000">
            <a:off x="5238750" y="857250"/>
            <a:ext cx="6858000" cy="5143500"/>
          </a:xfrm>
          <a:prstGeom prst="rect">
            <a:avLst/>
          </a:prstGeom>
        </p:spPr>
      </p:pic>
    </p:spTree>
    <p:extLst>
      <p:ext uri="{BB962C8B-B14F-4D97-AF65-F5344CB8AC3E}">
        <p14:creationId xmlns:p14="http://schemas.microsoft.com/office/powerpoint/2010/main" val="1733916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BE65-BB92-3742-B821-FA70C9010162}"/>
              </a:ext>
            </a:extLst>
          </p:cNvPr>
          <p:cNvSpPr>
            <a:spLocks noGrp="1"/>
          </p:cNvSpPr>
          <p:nvPr>
            <p:ph type="title"/>
          </p:nvPr>
        </p:nvSpPr>
        <p:spPr>
          <a:xfrm>
            <a:off x="838200" y="365125"/>
            <a:ext cx="3410718" cy="1325563"/>
          </a:xfrm>
        </p:spPr>
        <p:txBody>
          <a:bodyPr/>
          <a:lstStyle/>
          <a:p>
            <a:r>
              <a:rPr lang="en-US" dirty="0"/>
              <a:t>More on materials:</a:t>
            </a:r>
          </a:p>
        </p:txBody>
      </p:sp>
      <p:sp>
        <p:nvSpPr>
          <p:cNvPr id="3" name="Content Placeholder 2">
            <a:extLst>
              <a:ext uri="{FF2B5EF4-FFF2-40B4-BE49-F238E27FC236}">
                <a16:creationId xmlns:a16="http://schemas.microsoft.com/office/drawing/2014/main" id="{9C37402F-7E4B-6243-87BF-F5DC58102A13}"/>
              </a:ext>
            </a:extLst>
          </p:cNvPr>
          <p:cNvSpPr>
            <a:spLocks noGrp="1"/>
          </p:cNvSpPr>
          <p:nvPr>
            <p:ph idx="1"/>
          </p:nvPr>
        </p:nvSpPr>
        <p:spPr>
          <a:xfrm>
            <a:off x="838200" y="1825625"/>
            <a:ext cx="2794686" cy="4351338"/>
          </a:xfrm>
        </p:spPr>
        <p:txBody>
          <a:bodyPr/>
          <a:lstStyle/>
          <a:p>
            <a:r>
              <a:rPr lang="en-US" dirty="0"/>
              <a:t>These drawers hold many materials; please ask for permission to access them, and be sure to return items to their proper drawer.</a:t>
            </a:r>
          </a:p>
        </p:txBody>
      </p:sp>
      <p:pic>
        <p:nvPicPr>
          <p:cNvPr id="5" name="Picture 4">
            <a:extLst>
              <a:ext uri="{FF2B5EF4-FFF2-40B4-BE49-F238E27FC236}">
                <a16:creationId xmlns:a16="http://schemas.microsoft.com/office/drawing/2014/main" id="{320304FC-0E33-334D-AD75-7F8AED8FC974}"/>
              </a:ext>
            </a:extLst>
          </p:cNvPr>
          <p:cNvPicPr>
            <a:picLocks noChangeAspect="1"/>
          </p:cNvPicPr>
          <p:nvPr/>
        </p:nvPicPr>
        <p:blipFill>
          <a:blip r:embed="rId2"/>
          <a:stretch>
            <a:fillRect/>
          </a:stretch>
        </p:blipFill>
        <p:spPr>
          <a:xfrm>
            <a:off x="4248918" y="365125"/>
            <a:ext cx="7749117" cy="5811838"/>
          </a:xfrm>
          <a:prstGeom prst="rect">
            <a:avLst/>
          </a:prstGeom>
        </p:spPr>
      </p:pic>
    </p:spTree>
    <p:extLst>
      <p:ext uri="{BB962C8B-B14F-4D97-AF65-F5344CB8AC3E}">
        <p14:creationId xmlns:p14="http://schemas.microsoft.com/office/powerpoint/2010/main" val="383202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AA77-47DA-B344-AC7C-85AE2284C2EF}"/>
              </a:ext>
            </a:extLst>
          </p:cNvPr>
          <p:cNvSpPr>
            <a:spLocks noGrp="1"/>
          </p:cNvSpPr>
          <p:nvPr>
            <p:ph type="title"/>
          </p:nvPr>
        </p:nvSpPr>
        <p:spPr/>
        <p:txBody>
          <a:bodyPr/>
          <a:lstStyle/>
          <a:p>
            <a:r>
              <a:rPr lang="en-US" dirty="0"/>
              <a:t>Teacher supply closet:</a:t>
            </a:r>
          </a:p>
        </p:txBody>
      </p:sp>
      <p:sp>
        <p:nvSpPr>
          <p:cNvPr id="3" name="Content Placeholder 2">
            <a:extLst>
              <a:ext uri="{FF2B5EF4-FFF2-40B4-BE49-F238E27FC236}">
                <a16:creationId xmlns:a16="http://schemas.microsoft.com/office/drawing/2014/main" id="{581D40B9-F237-E344-B1CF-759CC05737EF}"/>
              </a:ext>
            </a:extLst>
          </p:cNvPr>
          <p:cNvSpPr>
            <a:spLocks noGrp="1"/>
          </p:cNvSpPr>
          <p:nvPr>
            <p:ph idx="1"/>
          </p:nvPr>
        </p:nvSpPr>
        <p:spPr>
          <a:xfrm>
            <a:off x="838200" y="1825625"/>
            <a:ext cx="2942968" cy="4351338"/>
          </a:xfrm>
        </p:spPr>
        <p:txBody>
          <a:bodyPr/>
          <a:lstStyle/>
          <a:p>
            <a:r>
              <a:rPr lang="en-US" dirty="0"/>
              <a:t>This room is off-limits to students. Please ask me if you need something.</a:t>
            </a:r>
          </a:p>
        </p:txBody>
      </p:sp>
      <p:pic>
        <p:nvPicPr>
          <p:cNvPr id="5" name="Picture 4">
            <a:extLst>
              <a:ext uri="{FF2B5EF4-FFF2-40B4-BE49-F238E27FC236}">
                <a16:creationId xmlns:a16="http://schemas.microsoft.com/office/drawing/2014/main" id="{B5D07F84-5064-8B4B-877B-1D7289ECDE66}"/>
              </a:ext>
            </a:extLst>
          </p:cNvPr>
          <p:cNvPicPr>
            <a:picLocks noChangeAspect="1"/>
          </p:cNvPicPr>
          <p:nvPr/>
        </p:nvPicPr>
        <p:blipFill>
          <a:blip r:embed="rId2"/>
          <a:stretch>
            <a:fillRect/>
          </a:stretch>
        </p:blipFill>
        <p:spPr>
          <a:xfrm rot="5400000">
            <a:off x="5353050" y="857250"/>
            <a:ext cx="6858000" cy="5143500"/>
          </a:xfrm>
          <a:prstGeom prst="rect">
            <a:avLst/>
          </a:prstGeom>
        </p:spPr>
      </p:pic>
    </p:spTree>
    <p:extLst>
      <p:ext uri="{BB962C8B-B14F-4D97-AF65-F5344CB8AC3E}">
        <p14:creationId xmlns:p14="http://schemas.microsoft.com/office/powerpoint/2010/main" val="315211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DA12-D85D-8A48-8B56-896CFDAF7DFD}"/>
              </a:ext>
            </a:extLst>
          </p:cNvPr>
          <p:cNvSpPr>
            <a:spLocks noGrp="1"/>
          </p:cNvSpPr>
          <p:nvPr>
            <p:ph type="title"/>
          </p:nvPr>
        </p:nvSpPr>
        <p:spPr/>
        <p:txBody>
          <a:bodyPr/>
          <a:lstStyle/>
          <a:p>
            <a:r>
              <a:rPr lang="en-US" dirty="0"/>
              <a:t>Clean-up and Care of the Classroom:</a:t>
            </a:r>
          </a:p>
        </p:txBody>
      </p:sp>
      <p:sp>
        <p:nvSpPr>
          <p:cNvPr id="3" name="Content Placeholder 2">
            <a:extLst>
              <a:ext uri="{FF2B5EF4-FFF2-40B4-BE49-F238E27FC236}">
                <a16:creationId xmlns:a16="http://schemas.microsoft.com/office/drawing/2014/main" id="{4D36D96D-D087-9E42-BF3F-82BD29BE0590}"/>
              </a:ext>
            </a:extLst>
          </p:cNvPr>
          <p:cNvSpPr>
            <a:spLocks noGrp="1"/>
          </p:cNvSpPr>
          <p:nvPr>
            <p:ph idx="1"/>
          </p:nvPr>
        </p:nvSpPr>
        <p:spPr/>
        <p:txBody>
          <a:bodyPr/>
          <a:lstStyle/>
          <a:p>
            <a:r>
              <a:rPr lang="en-US" dirty="0"/>
              <a:t>This is your classroom.</a:t>
            </a:r>
          </a:p>
          <a:p>
            <a:r>
              <a:rPr lang="en-US" dirty="0"/>
              <a:t>Clean up after yourself.</a:t>
            </a:r>
          </a:p>
          <a:p>
            <a:r>
              <a:rPr lang="en-US" dirty="0"/>
              <a:t>Take care of equipment; it’s easier to make art with tools that are cared for.</a:t>
            </a:r>
          </a:p>
          <a:p>
            <a:r>
              <a:rPr lang="en-US" dirty="0"/>
              <a:t>Take responsibility for your mistakes (I won’t be angry, I promise!)</a:t>
            </a:r>
          </a:p>
          <a:p>
            <a:r>
              <a:rPr lang="en-US" dirty="0"/>
              <a:t>If you need more time to clean up, ask for an admin slip for your next class.</a:t>
            </a:r>
          </a:p>
          <a:p>
            <a:r>
              <a:rPr lang="en-US" dirty="0"/>
              <a:t>Students will be charged the cost for intentionally ruining supplies or repeatedly being careless in the classroom. </a:t>
            </a:r>
          </a:p>
        </p:txBody>
      </p:sp>
    </p:spTree>
    <p:extLst>
      <p:ext uri="{BB962C8B-B14F-4D97-AF65-F5344CB8AC3E}">
        <p14:creationId xmlns:p14="http://schemas.microsoft.com/office/powerpoint/2010/main" val="4219294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1192</Words>
  <Application>Microsoft Macintosh PowerPoint</Application>
  <PresentationFormat>Widescreen</PresentationFormat>
  <Paragraphs>127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Welcome to Art Class!</vt:lpstr>
      <vt:lpstr>Contact Information:</vt:lpstr>
      <vt:lpstr>Fees:</vt:lpstr>
      <vt:lpstr>Locations:</vt:lpstr>
      <vt:lpstr>Materials:</vt:lpstr>
      <vt:lpstr>Student Art Supplies Cupboard</vt:lpstr>
      <vt:lpstr>More on materials:</vt:lpstr>
      <vt:lpstr>Teacher supply closet:</vt:lpstr>
      <vt:lpstr>Clean-up and Care of the Classroom:</vt:lpstr>
      <vt:lpstr>Ceramics Specific Information:</vt:lpstr>
      <vt:lpstr>Clean Up Clay with WATER!</vt:lpstr>
      <vt:lpstr>Attendance:</vt:lpstr>
      <vt:lpstr>Websites:</vt:lpstr>
      <vt:lpstr>Sketchbooks:</vt:lpstr>
      <vt:lpstr>New York!</vt:lpstr>
      <vt:lpstr>Portfolios and Art School</vt:lpstr>
      <vt:lpstr>Homework:</vt:lpstr>
      <vt:lpstr>Questions/Comments/Issues/Need help?</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Art Class!</dc:title>
  <dc:creator>Microsoft Office User</dc:creator>
  <cp:lastModifiedBy>Microsoft Office User</cp:lastModifiedBy>
  <cp:revision>13</cp:revision>
  <dcterms:created xsi:type="dcterms:W3CDTF">2019-09-01T16:46:56Z</dcterms:created>
  <dcterms:modified xsi:type="dcterms:W3CDTF">2019-09-05T20:01:05Z</dcterms:modified>
</cp:coreProperties>
</file>