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57" r:id="rId5"/>
    <p:sldId id="260" r:id="rId6"/>
    <p:sldId id="262" r:id="rId7"/>
    <p:sldId id="263" r:id="rId8"/>
    <p:sldId id="264" r:id="rId9"/>
    <p:sldId id="267" r:id="rId10"/>
    <p:sldId id="266" r:id="rId11"/>
    <p:sldId id="265" r:id="rId12"/>
    <p:sldId id="268" r:id="rId13"/>
    <p:sldId id="269" r:id="rId14"/>
    <p:sldId id="271" r:id="rId15"/>
    <p:sldId id="272" r:id="rId16"/>
    <p:sldId id="273" r:id="rId17"/>
    <p:sldId id="274" r:id="rId18"/>
    <p:sldId id="270"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4617"/>
  </p:normalViewPr>
  <p:slideViewPr>
    <p:cSldViewPr snapToGrid="0" snapToObjects="1">
      <p:cViewPr varScale="1">
        <p:scale>
          <a:sx n="75" d="100"/>
          <a:sy n="75" d="100"/>
        </p:scale>
        <p:origin x="19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4FD5A8-D86A-E74B-AAEB-1F74778CE098}" type="datetimeFigureOut">
              <a:rPr lang="en-US" smtClean="0"/>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E88713D6-190D-544E-9A72-FBDB1DCB0D1E}"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55103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FD5A8-D86A-E74B-AAEB-1F74778CE098}" type="datetimeFigureOut">
              <a:rPr lang="en-US" smtClean="0"/>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67922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FD5A8-D86A-E74B-AAEB-1F74778CE098}" type="datetimeFigureOut">
              <a:rPr lang="en-US" smtClean="0"/>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397390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FD5A8-D86A-E74B-AAEB-1F74778CE098}" type="datetimeFigureOut">
              <a:rPr lang="en-US" smtClean="0"/>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713D6-190D-544E-9A72-FBDB1DCB0D1E}"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9868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4FD5A8-D86A-E74B-AAEB-1F74778CE098}" type="datetimeFigureOut">
              <a:rPr lang="en-US" smtClean="0"/>
              <a:t>9/22/19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1436039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4FD5A8-D86A-E74B-AAEB-1F74778CE098}" type="datetimeFigureOut">
              <a:rPr lang="en-US" smtClean="0"/>
              <a:t>9/22/19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713D6-190D-544E-9A72-FBDB1DCB0D1E}"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31815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4FD5A8-D86A-E74B-AAEB-1F74778CE098}" type="datetimeFigureOut">
              <a:rPr lang="en-US" smtClean="0"/>
              <a:t>9/22/19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76637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4FD5A8-D86A-E74B-AAEB-1F74778CE098}" type="datetimeFigureOut">
              <a:rPr lang="en-US" smtClean="0"/>
              <a:t>9/22/19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8713D6-190D-544E-9A72-FBDB1DCB0D1E}"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5928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4FD5A8-D86A-E74B-AAEB-1F74778CE098}" type="datetimeFigureOut">
              <a:rPr lang="en-US" smtClean="0"/>
              <a:t>9/22/19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422814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4FD5A8-D86A-E74B-AAEB-1F74778CE098}" type="datetimeFigureOut">
              <a:rPr lang="en-US" smtClean="0"/>
              <a:t>9/22/19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106065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4FD5A8-D86A-E74B-AAEB-1F74778CE098}" type="datetimeFigureOut">
              <a:rPr lang="en-US" smtClean="0"/>
              <a:t>9/22/19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713D6-190D-544E-9A72-FBDB1DCB0D1E}" type="slidenum">
              <a:rPr lang="en-US" smtClean="0"/>
              <a:t>‹#›</a:t>
            </a:fld>
            <a:endParaRPr lang="en-US"/>
          </a:p>
        </p:txBody>
      </p:sp>
    </p:spTree>
    <p:extLst>
      <p:ext uri="{BB962C8B-B14F-4D97-AF65-F5344CB8AC3E}">
        <p14:creationId xmlns:p14="http://schemas.microsoft.com/office/powerpoint/2010/main" val="364306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004FD5A8-D86A-E74B-AAEB-1F74778CE098}" type="datetimeFigureOut">
              <a:rPr lang="en-US" smtClean="0"/>
              <a:t>9/22/19</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E88713D6-190D-544E-9A72-FBDB1DCB0D1E}"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9580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createartwithme.com/music-instruments-composition-watercolor-painting-lesson/"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B948-9EC8-F542-875F-A5B4B61F604A}"/>
              </a:ext>
            </a:extLst>
          </p:cNvPr>
          <p:cNvSpPr>
            <a:spLocks noGrp="1"/>
          </p:cNvSpPr>
          <p:nvPr>
            <p:ph type="ctrTitle"/>
          </p:nvPr>
        </p:nvSpPr>
        <p:spPr>
          <a:xfrm>
            <a:off x="1951630" y="3428998"/>
            <a:ext cx="6178244" cy="2268559"/>
          </a:xfrm>
        </p:spPr>
        <p:txBody>
          <a:bodyPr/>
          <a:lstStyle/>
          <a:p>
            <a:r>
              <a:rPr lang="en-US" dirty="0"/>
              <a:t>COMPOSITION</a:t>
            </a:r>
          </a:p>
        </p:txBody>
      </p:sp>
      <p:sp>
        <p:nvSpPr>
          <p:cNvPr id="3" name="Subtitle 2">
            <a:extLst>
              <a:ext uri="{FF2B5EF4-FFF2-40B4-BE49-F238E27FC236}">
                <a16:creationId xmlns:a16="http://schemas.microsoft.com/office/drawing/2014/main" id="{9FBA3CFA-C47D-B24C-962C-40823F2C5E43}"/>
              </a:ext>
            </a:extLst>
          </p:cNvPr>
          <p:cNvSpPr>
            <a:spLocks noGrp="1"/>
          </p:cNvSpPr>
          <p:nvPr>
            <p:ph type="subTitle" idx="1"/>
          </p:nvPr>
        </p:nvSpPr>
        <p:spPr/>
        <p:txBody>
          <a:bodyPr/>
          <a:lstStyle/>
          <a:p>
            <a:r>
              <a:rPr lang="en-US" dirty="0"/>
              <a:t>One of the most important things:</a:t>
            </a:r>
          </a:p>
        </p:txBody>
      </p:sp>
    </p:spTree>
    <p:extLst>
      <p:ext uri="{BB962C8B-B14F-4D97-AF65-F5344CB8AC3E}">
        <p14:creationId xmlns:p14="http://schemas.microsoft.com/office/powerpoint/2010/main" val="295842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B369-6869-574E-BE16-302502AB704B}"/>
              </a:ext>
            </a:extLst>
          </p:cNvPr>
          <p:cNvSpPr>
            <a:spLocks noGrp="1"/>
          </p:cNvSpPr>
          <p:nvPr>
            <p:ph type="title"/>
          </p:nvPr>
        </p:nvSpPr>
        <p:spPr/>
        <p:txBody>
          <a:bodyPr/>
          <a:lstStyle/>
          <a:p>
            <a:r>
              <a:rPr lang="en-US" dirty="0"/>
              <a:t>5. O-Shape/Circular Composition:</a:t>
            </a:r>
          </a:p>
        </p:txBody>
      </p:sp>
      <p:sp>
        <p:nvSpPr>
          <p:cNvPr id="3" name="Content Placeholder 2">
            <a:extLst>
              <a:ext uri="{FF2B5EF4-FFF2-40B4-BE49-F238E27FC236}">
                <a16:creationId xmlns:a16="http://schemas.microsoft.com/office/drawing/2014/main" id="{E534DD86-16B7-4F4E-A1FD-79103DD4F264}"/>
              </a:ext>
            </a:extLst>
          </p:cNvPr>
          <p:cNvSpPr>
            <a:spLocks noGrp="1"/>
          </p:cNvSpPr>
          <p:nvPr>
            <p:ph sz="half" idx="1"/>
          </p:nvPr>
        </p:nvSpPr>
        <p:spPr>
          <a:xfrm>
            <a:off x="1369240" y="1941503"/>
            <a:ext cx="2762493" cy="3997828"/>
          </a:xfrm>
        </p:spPr>
        <p:txBody>
          <a:bodyPr/>
          <a:lstStyle/>
          <a:p>
            <a:r>
              <a:rPr lang="en-US" dirty="0"/>
              <a:t>Keeps the eye moving</a:t>
            </a:r>
          </a:p>
          <a:p>
            <a:r>
              <a:rPr lang="en-US" dirty="0"/>
              <a:t>Shows the focal point</a:t>
            </a:r>
          </a:p>
          <a:p>
            <a:r>
              <a:rPr lang="en-US" dirty="0"/>
              <a:t>Easily recognizable</a:t>
            </a:r>
          </a:p>
        </p:txBody>
      </p:sp>
      <p:sp>
        <p:nvSpPr>
          <p:cNvPr id="5" name="TextBox 4">
            <a:extLst>
              <a:ext uri="{FF2B5EF4-FFF2-40B4-BE49-F238E27FC236}">
                <a16:creationId xmlns:a16="http://schemas.microsoft.com/office/drawing/2014/main" id="{1F0352F8-E967-DF44-B2C3-EEACBCBC3F27}"/>
              </a:ext>
            </a:extLst>
          </p:cNvPr>
          <p:cNvSpPr txBox="1"/>
          <p:nvPr/>
        </p:nvSpPr>
        <p:spPr>
          <a:xfrm>
            <a:off x="5046133" y="5785406"/>
            <a:ext cx="5698996" cy="646331"/>
          </a:xfrm>
          <a:prstGeom prst="rect">
            <a:avLst/>
          </a:prstGeom>
          <a:noFill/>
        </p:spPr>
        <p:txBody>
          <a:bodyPr wrap="none" rtlCol="0">
            <a:spAutoFit/>
          </a:bodyPr>
          <a:lstStyle/>
          <a:p>
            <a:r>
              <a:rPr lang="en-CA" b="1" dirty="0"/>
              <a:t>Anthony van Dyck  "Christ Crowned with Thorns,"</a:t>
            </a:r>
          </a:p>
          <a:p>
            <a:endParaRPr lang="en-US" dirty="0"/>
          </a:p>
        </p:txBody>
      </p:sp>
      <p:pic>
        <p:nvPicPr>
          <p:cNvPr id="6" name="Picture 5">
            <a:extLst>
              <a:ext uri="{FF2B5EF4-FFF2-40B4-BE49-F238E27FC236}">
                <a16:creationId xmlns:a16="http://schemas.microsoft.com/office/drawing/2014/main" id="{4AECFE71-E9F3-6C4E-AEA2-06855B0406C8}"/>
              </a:ext>
            </a:extLst>
          </p:cNvPr>
          <p:cNvPicPr>
            <a:picLocks noChangeAspect="1"/>
          </p:cNvPicPr>
          <p:nvPr/>
        </p:nvPicPr>
        <p:blipFill>
          <a:blip r:embed="rId2"/>
          <a:stretch>
            <a:fillRect/>
          </a:stretch>
        </p:blipFill>
        <p:spPr>
          <a:xfrm>
            <a:off x="4657131" y="2052114"/>
            <a:ext cx="6477000" cy="3568700"/>
          </a:xfrm>
          <a:prstGeom prst="rect">
            <a:avLst/>
          </a:prstGeom>
        </p:spPr>
      </p:pic>
    </p:spTree>
    <p:extLst>
      <p:ext uri="{BB962C8B-B14F-4D97-AF65-F5344CB8AC3E}">
        <p14:creationId xmlns:p14="http://schemas.microsoft.com/office/powerpoint/2010/main" val="1304759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78C67-179E-144D-A268-0908F2D4032F}"/>
              </a:ext>
            </a:extLst>
          </p:cNvPr>
          <p:cNvSpPr>
            <a:spLocks noGrp="1"/>
          </p:cNvSpPr>
          <p:nvPr>
            <p:ph type="title"/>
          </p:nvPr>
        </p:nvSpPr>
        <p:spPr/>
        <p:txBody>
          <a:bodyPr/>
          <a:lstStyle/>
          <a:p>
            <a:r>
              <a:rPr lang="en-US" dirty="0"/>
              <a:t>6. Diagonal:</a:t>
            </a:r>
          </a:p>
        </p:txBody>
      </p:sp>
      <p:sp>
        <p:nvSpPr>
          <p:cNvPr id="3" name="Content Placeholder 2">
            <a:extLst>
              <a:ext uri="{FF2B5EF4-FFF2-40B4-BE49-F238E27FC236}">
                <a16:creationId xmlns:a16="http://schemas.microsoft.com/office/drawing/2014/main" id="{C1AA0D3A-910B-BC4D-92F2-0C54359AB44A}"/>
              </a:ext>
            </a:extLst>
          </p:cNvPr>
          <p:cNvSpPr>
            <a:spLocks noGrp="1"/>
          </p:cNvSpPr>
          <p:nvPr>
            <p:ph sz="half" idx="1"/>
          </p:nvPr>
        </p:nvSpPr>
        <p:spPr>
          <a:xfrm>
            <a:off x="1453907" y="2052115"/>
            <a:ext cx="3891960" cy="3997828"/>
          </a:xfrm>
        </p:spPr>
        <p:txBody>
          <a:bodyPr/>
          <a:lstStyle/>
          <a:p>
            <a:r>
              <a:rPr lang="en-US" sz="2800" dirty="0"/>
              <a:t>Creates dynamism and movement.</a:t>
            </a:r>
          </a:p>
          <a:p>
            <a:r>
              <a:rPr lang="en-US" sz="2800" dirty="0"/>
              <a:t>The lines can be actual or implied.</a:t>
            </a:r>
          </a:p>
          <a:p>
            <a:endParaRPr lang="en-US" dirty="0"/>
          </a:p>
        </p:txBody>
      </p:sp>
      <p:pic>
        <p:nvPicPr>
          <p:cNvPr id="5" name="Picture 4">
            <a:extLst>
              <a:ext uri="{FF2B5EF4-FFF2-40B4-BE49-F238E27FC236}">
                <a16:creationId xmlns:a16="http://schemas.microsoft.com/office/drawing/2014/main" id="{D6CF4D0D-8885-B64D-8960-DE6D5E6E3700}"/>
              </a:ext>
            </a:extLst>
          </p:cNvPr>
          <p:cNvPicPr>
            <a:picLocks noChangeAspect="1"/>
          </p:cNvPicPr>
          <p:nvPr/>
        </p:nvPicPr>
        <p:blipFill>
          <a:blip r:embed="rId2"/>
          <a:stretch>
            <a:fillRect/>
          </a:stretch>
        </p:blipFill>
        <p:spPr>
          <a:xfrm>
            <a:off x="1134707" y="131485"/>
            <a:ext cx="2941334" cy="1838334"/>
          </a:xfrm>
          <a:prstGeom prst="rect">
            <a:avLst/>
          </a:prstGeom>
        </p:spPr>
      </p:pic>
      <p:pic>
        <p:nvPicPr>
          <p:cNvPr id="6" name="Picture 5">
            <a:extLst>
              <a:ext uri="{FF2B5EF4-FFF2-40B4-BE49-F238E27FC236}">
                <a16:creationId xmlns:a16="http://schemas.microsoft.com/office/drawing/2014/main" id="{240E9B8B-071B-854F-898F-103494163536}"/>
              </a:ext>
            </a:extLst>
          </p:cNvPr>
          <p:cNvPicPr>
            <a:picLocks noChangeAspect="1"/>
          </p:cNvPicPr>
          <p:nvPr/>
        </p:nvPicPr>
        <p:blipFill>
          <a:blip r:embed="rId3"/>
          <a:stretch>
            <a:fillRect/>
          </a:stretch>
        </p:blipFill>
        <p:spPr>
          <a:xfrm>
            <a:off x="5551207" y="1559983"/>
            <a:ext cx="5739168" cy="4146549"/>
          </a:xfrm>
          <a:prstGeom prst="rect">
            <a:avLst/>
          </a:prstGeom>
        </p:spPr>
      </p:pic>
      <p:sp>
        <p:nvSpPr>
          <p:cNvPr id="7" name="TextBox 6">
            <a:extLst>
              <a:ext uri="{FF2B5EF4-FFF2-40B4-BE49-F238E27FC236}">
                <a16:creationId xmlns:a16="http://schemas.microsoft.com/office/drawing/2014/main" id="{8A52B091-52A4-0643-89C8-EE33B53FBCF1}"/>
              </a:ext>
            </a:extLst>
          </p:cNvPr>
          <p:cNvSpPr txBox="1"/>
          <p:nvPr/>
        </p:nvSpPr>
        <p:spPr>
          <a:xfrm>
            <a:off x="6163733" y="6299200"/>
            <a:ext cx="3788217" cy="369332"/>
          </a:xfrm>
          <a:prstGeom prst="rect">
            <a:avLst/>
          </a:prstGeom>
          <a:noFill/>
        </p:spPr>
        <p:txBody>
          <a:bodyPr wrap="none" rtlCol="0">
            <a:spAutoFit/>
          </a:bodyPr>
          <a:lstStyle/>
          <a:p>
            <a:r>
              <a:rPr lang="en-US" dirty="0"/>
              <a:t>Guido Reni, St. Sebastian, c. 1625 </a:t>
            </a:r>
          </a:p>
        </p:txBody>
      </p:sp>
    </p:spTree>
    <p:extLst>
      <p:ext uri="{BB962C8B-B14F-4D97-AF65-F5344CB8AC3E}">
        <p14:creationId xmlns:p14="http://schemas.microsoft.com/office/powerpoint/2010/main" val="120588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99A2-5B15-B84D-BC12-BEDCA65CF19E}"/>
              </a:ext>
            </a:extLst>
          </p:cNvPr>
          <p:cNvSpPr>
            <a:spLocks noGrp="1"/>
          </p:cNvSpPr>
          <p:nvPr>
            <p:ph type="title"/>
          </p:nvPr>
        </p:nvSpPr>
        <p:spPr/>
        <p:txBody>
          <a:bodyPr/>
          <a:lstStyle/>
          <a:p>
            <a:r>
              <a:rPr lang="en-US" dirty="0"/>
              <a:t>Selective Cropping:</a:t>
            </a:r>
          </a:p>
        </p:txBody>
      </p:sp>
      <p:sp>
        <p:nvSpPr>
          <p:cNvPr id="3" name="Content Placeholder 2">
            <a:extLst>
              <a:ext uri="{FF2B5EF4-FFF2-40B4-BE49-F238E27FC236}">
                <a16:creationId xmlns:a16="http://schemas.microsoft.com/office/drawing/2014/main" id="{61B91237-3962-8E47-ACB4-527D8FEB57BF}"/>
              </a:ext>
            </a:extLst>
          </p:cNvPr>
          <p:cNvSpPr>
            <a:spLocks noGrp="1"/>
          </p:cNvSpPr>
          <p:nvPr>
            <p:ph sz="half" idx="1"/>
          </p:nvPr>
        </p:nvSpPr>
        <p:spPr>
          <a:xfrm>
            <a:off x="1301507" y="1805967"/>
            <a:ext cx="3891960" cy="3997828"/>
          </a:xfrm>
        </p:spPr>
        <p:txBody>
          <a:bodyPr>
            <a:noAutofit/>
          </a:bodyPr>
          <a:lstStyle/>
          <a:p>
            <a:pPr marL="0" indent="0">
              <a:buNone/>
            </a:pPr>
            <a:r>
              <a:rPr lang="en-CA" sz="2800" dirty="0"/>
              <a:t>Cropping is the act of zooming in on the main subject matter to cut away unnecessary or unwanted portions of an image. This helps to focus the viewer’s attention and even help tell a story.</a:t>
            </a:r>
            <a:endParaRPr lang="en-US" sz="2800" dirty="0"/>
          </a:p>
        </p:txBody>
      </p:sp>
      <p:pic>
        <p:nvPicPr>
          <p:cNvPr id="5" name="Content Placeholder 4">
            <a:extLst>
              <a:ext uri="{FF2B5EF4-FFF2-40B4-BE49-F238E27FC236}">
                <a16:creationId xmlns:a16="http://schemas.microsoft.com/office/drawing/2014/main" id="{516AF4A7-2399-6C41-9E81-58AE4EFAA23B}"/>
              </a:ext>
            </a:extLst>
          </p:cNvPr>
          <p:cNvPicPr>
            <a:picLocks noGrp="1" noChangeAspect="1"/>
          </p:cNvPicPr>
          <p:nvPr>
            <p:ph sz="half" idx="2"/>
          </p:nvPr>
        </p:nvPicPr>
        <p:blipFill>
          <a:blip r:embed="rId2"/>
          <a:stretch>
            <a:fillRect/>
          </a:stretch>
        </p:blipFill>
        <p:spPr>
          <a:xfrm>
            <a:off x="5401733" y="1887522"/>
            <a:ext cx="5458527" cy="4221261"/>
          </a:xfrm>
          <a:prstGeom prst="rect">
            <a:avLst/>
          </a:prstGeom>
        </p:spPr>
      </p:pic>
    </p:spTree>
    <p:extLst>
      <p:ext uri="{BB962C8B-B14F-4D97-AF65-F5344CB8AC3E}">
        <p14:creationId xmlns:p14="http://schemas.microsoft.com/office/powerpoint/2010/main" val="221989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2260-18E4-7344-B6B4-D61932BA89AF}"/>
              </a:ext>
            </a:extLst>
          </p:cNvPr>
          <p:cNvSpPr>
            <a:spLocks noGrp="1"/>
          </p:cNvSpPr>
          <p:nvPr>
            <p:ph type="title"/>
          </p:nvPr>
        </p:nvSpPr>
        <p:spPr/>
        <p:txBody>
          <a:bodyPr/>
          <a:lstStyle/>
          <a:p>
            <a:r>
              <a:rPr lang="en-US" dirty="0"/>
              <a:t>Emphasis and Focal Point:</a:t>
            </a:r>
          </a:p>
        </p:txBody>
      </p:sp>
      <p:sp>
        <p:nvSpPr>
          <p:cNvPr id="3" name="Content Placeholder 2">
            <a:extLst>
              <a:ext uri="{FF2B5EF4-FFF2-40B4-BE49-F238E27FC236}">
                <a16:creationId xmlns:a16="http://schemas.microsoft.com/office/drawing/2014/main" id="{C8C4308C-ECF7-9F4B-83A4-6904457D4BA8}"/>
              </a:ext>
            </a:extLst>
          </p:cNvPr>
          <p:cNvSpPr>
            <a:spLocks noGrp="1"/>
          </p:cNvSpPr>
          <p:nvPr>
            <p:ph sz="half" idx="1"/>
          </p:nvPr>
        </p:nvSpPr>
        <p:spPr/>
        <p:txBody>
          <a:bodyPr/>
          <a:lstStyle/>
          <a:p>
            <a:pPr marL="0" indent="0">
              <a:buNone/>
            </a:pPr>
            <a:r>
              <a:rPr lang="en-CA" b="1" dirty="0"/>
              <a:t>Create an area of </a:t>
            </a:r>
            <a:r>
              <a:rPr lang="en-CA" b="1" dirty="0">
                <a:hlinkClick r:id="rId2"/>
              </a:rPr>
              <a:t>Emphasis </a:t>
            </a:r>
            <a:r>
              <a:rPr lang="en-CA" dirty="0"/>
              <a:t>so the composition has a </a:t>
            </a:r>
            <a:r>
              <a:rPr lang="en-CA" b="1" dirty="0"/>
              <a:t>strong focal point.</a:t>
            </a:r>
          </a:p>
          <a:p>
            <a:pPr marL="457200" indent="-457200">
              <a:buFont typeface="+mj-lt"/>
              <a:buAutoNum type="alphaUcPeriod"/>
            </a:pPr>
            <a:r>
              <a:rPr lang="en-CA" b="1" dirty="0"/>
              <a:t>Contrast</a:t>
            </a:r>
          </a:p>
          <a:p>
            <a:pPr marL="457200" indent="-457200">
              <a:buFont typeface="+mj-lt"/>
              <a:buAutoNum type="alphaUcPeriod"/>
            </a:pPr>
            <a:r>
              <a:rPr lang="en-CA" b="1" dirty="0"/>
              <a:t>Leading Lines</a:t>
            </a:r>
          </a:p>
          <a:p>
            <a:pPr marL="457200" indent="-457200">
              <a:buFont typeface="+mj-lt"/>
              <a:buAutoNum type="alphaUcPeriod"/>
            </a:pPr>
            <a:r>
              <a:rPr lang="en-CA" b="1" dirty="0"/>
              <a:t>Placement</a:t>
            </a:r>
          </a:p>
          <a:p>
            <a:pPr marL="457200" indent="-457200">
              <a:buFont typeface="+mj-lt"/>
              <a:buAutoNum type="alphaUcPeriod"/>
            </a:pPr>
            <a:r>
              <a:rPr lang="en-CA" b="1" dirty="0"/>
              <a:t>Isolation</a:t>
            </a:r>
            <a:endParaRPr lang="en-US" dirty="0"/>
          </a:p>
        </p:txBody>
      </p:sp>
      <p:sp>
        <p:nvSpPr>
          <p:cNvPr id="4" name="Content Placeholder 3">
            <a:extLst>
              <a:ext uri="{FF2B5EF4-FFF2-40B4-BE49-F238E27FC236}">
                <a16:creationId xmlns:a16="http://schemas.microsoft.com/office/drawing/2014/main" id="{2B10AE5D-BC8F-7541-898D-FAF96AFB3916}"/>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0AA6F04A-2608-AB46-B5EC-A35BF43A69D1}"/>
              </a:ext>
            </a:extLst>
          </p:cNvPr>
          <p:cNvPicPr>
            <a:picLocks noChangeAspect="1"/>
          </p:cNvPicPr>
          <p:nvPr/>
        </p:nvPicPr>
        <p:blipFill>
          <a:blip r:embed="rId3"/>
          <a:stretch>
            <a:fillRect/>
          </a:stretch>
        </p:blipFill>
        <p:spPr>
          <a:xfrm>
            <a:off x="6666636" y="1346669"/>
            <a:ext cx="3975492" cy="5314829"/>
          </a:xfrm>
          <a:prstGeom prst="rect">
            <a:avLst/>
          </a:prstGeom>
        </p:spPr>
      </p:pic>
    </p:spTree>
    <p:extLst>
      <p:ext uri="{BB962C8B-B14F-4D97-AF65-F5344CB8AC3E}">
        <p14:creationId xmlns:p14="http://schemas.microsoft.com/office/powerpoint/2010/main" val="1587665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DEAF-398E-5940-9533-B6ACCBBF7437}"/>
              </a:ext>
            </a:extLst>
          </p:cNvPr>
          <p:cNvSpPr>
            <a:spLocks noGrp="1"/>
          </p:cNvSpPr>
          <p:nvPr>
            <p:ph type="title"/>
          </p:nvPr>
        </p:nvSpPr>
        <p:spPr/>
        <p:txBody>
          <a:bodyPr/>
          <a:lstStyle/>
          <a:p>
            <a:r>
              <a:rPr lang="en-US" dirty="0"/>
              <a:t>A: </a:t>
            </a:r>
            <a:r>
              <a:rPr lang="en-CA" b="1" dirty="0"/>
              <a:t>Contrast:</a:t>
            </a:r>
            <a:r>
              <a:rPr lang="en-CA" dirty="0"/>
              <a:t> Contrasting color, value, size, texture, </a:t>
            </a:r>
            <a:r>
              <a:rPr lang="en-CA" dirty="0" err="1"/>
              <a:t>etc</a:t>
            </a:r>
            <a:endParaRPr lang="en-US" dirty="0"/>
          </a:p>
        </p:txBody>
      </p:sp>
      <p:sp>
        <p:nvSpPr>
          <p:cNvPr id="3" name="Content Placeholder 2">
            <a:extLst>
              <a:ext uri="{FF2B5EF4-FFF2-40B4-BE49-F238E27FC236}">
                <a16:creationId xmlns:a16="http://schemas.microsoft.com/office/drawing/2014/main" id="{B1074F43-D7E4-1944-B874-293A1935E43C}"/>
              </a:ext>
            </a:extLst>
          </p:cNvPr>
          <p:cNvSpPr>
            <a:spLocks noGrp="1"/>
          </p:cNvSpPr>
          <p:nvPr>
            <p:ph idx="1"/>
          </p:nvPr>
        </p:nvSpPr>
        <p:spPr>
          <a:xfrm>
            <a:off x="5808133" y="2052116"/>
            <a:ext cx="4762006" cy="3997828"/>
          </a:xfrm>
        </p:spPr>
        <p:txBody>
          <a:bodyPr/>
          <a:lstStyle/>
          <a:p>
            <a:r>
              <a:rPr lang="en-US" dirty="0"/>
              <a:t>In Vermeer’s famous painting (The Girl With the Pearl Earring) we see light and dark strongly contrasted. </a:t>
            </a:r>
          </a:p>
        </p:txBody>
      </p:sp>
      <p:pic>
        <p:nvPicPr>
          <p:cNvPr id="4" name="Picture 3">
            <a:extLst>
              <a:ext uri="{FF2B5EF4-FFF2-40B4-BE49-F238E27FC236}">
                <a16:creationId xmlns:a16="http://schemas.microsoft.com/office/drawing/2014/main" id="{2A5DD1D9-01F9-6443-9A9B-BFE02D542F70}"/>
              </a:ext>
            </a:extLst>
          </p:cNvPr>
          <p:cNvPicPr>
            <a:picLocks noChangeAspect="1"/>
          </p:cNvPicPr>
          <p:nvPr/>
        </p:nvPicPr>
        <p:blipFill>
          <a:blip r:embed="rId2"/>
          <a:stretch>
            <a:fillRect/>
          </a:stretch>
        </p:blipFill>
        <p:spPr>
          <a:xfrm>
            <a:off x="1240366" y="1346670"/>
            <a:ext cx="4292600" cy="5080000"/>
          </a:xfrm>
          <a:prstGeom prst="rect">
            <a:avLst/>
          </a:prstGeom>
        </p:spPr>
      </p:pic>
    </p:spTree>
    <p:extLst>
      <p:ext uri="{BB962C8B-B14F-4D97-AF65-F5344CB8AC3E}">
        <p14:creationId xmlns:p14="http://schemas.microsoft.com/office/powerpoint/2010/main" val="3825002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3D5A-A08B-8F4D-A922-C6998EE9BCCD}"/>
              </a:ext>
            </a:extLst>
          </p:cNvPr>
          <p:cNvSpPr>
            <a:spLocks noGrp="1"/>
          </p:cNvSpPr>
          <p:nvPr>
            <p:ph type="title"/>
          </p:nvPr>
        </p:nvSpPr>
        <p:spPr>
          <a:xfrm>
            <a:off x="2611808" y="808056"/>
            <a:ext cx="7958331" cy="1494877"/>
          </a:xfrm>
        </p:spPr>
        <p:txBody>
          <a:bodyPr>
            <a:normAutofit/>
          </a:bodyPr>
          <a:lstStyle/>
          <a:p>
            <a:r>
              <a:rPr lang="en-US" dirty="0"/>
              <a:t>B: </a:t>
            </a:r>
            <a:r>
              <a:rPr lang="en-CA" b="1" dirty="0"/>
              <a:t>Leading Lines:</a:t>
            </a:r>
            <a:r>
              <a:rPr lang="en-CA" dirty="0"/>
              <a:t> Lines or implied lines will direct the viewer’s visual path. Use line to direct the eye to the focal point.</a:t>
            </a:r>
            <a:endParaRPr lang="en-US" dirty="0"/>
          </a:p>
        </p:txBody>
      </p:sp>
      <p:sp>
        <p:nvSpPr>
          <p:cNvPr id="3" name="Content Placeholder 2">
            <a:extLst>
              <a:ext uri="{FF2B5EF4-FFF2-40B4-BE49-F238E27FC236}">
                <a16:creationId xmlns:a16="http://schemas.microsoft.com/office/drawing/2014/main" id="{9247F857-0091-D54A-AF27-D40D3F71003B}"/>
              </a:ext>
            </a:extLst>
          </p:cNvPr>
          <p:cNvSpPr>
            <a:spLocks noGrp="1"/>
          </p:cNvSpPr>
          <p:nvPr>
            <p:ph idx="1"/>
          </p:nvPr>
        </p:nvSpPr>
        <p:spPr>
          <a:xfrm>
            <a:off x="2598614" y="2302933"/>
            <a:ext cx="7796540" cy="3997828"/>
          </a:xfrm>
        </p:spPr>
        <p:txBody>
          <a:bodyPr/>
          <a:lstStyle/>
          <a:p>
            <a:endParaRPr lang="en-US" dirty="0"/>
          </a:p>
        </p:txBody>
      </p:sp>
      <p:pic>
        <p:nvPicPr>
          <p:cNvPr id="4" name="Picture 3">
            <a:extLst>
              <a:ext uri="{FF2B5EF4-FFF2-40B4-BE49-F238E27FC236}">
                <a16:creationId xmlns:a16="http://schemas.microsoft.com/office/drawing/2014/main" id="{2D169AA3-C9B2-8F4A-B850-584BB7D0F135}"/>
              </a:ext>
            </a:extLst>
          </p:cNvPr>
          <p:cNvPicPr>
            <a:picLocks noChangeAspect="1"/>
          </p:cNvPicPr>
          <p:nvPr/>
        </p:nvPicPr>
        <p:blipFill>
          <a:blip r:embed="rId2"/>
          <a:stretch>
            <a:fillRect/>
          </a:stretch>
        </p:blipFill>
        <p:spPr>
          <a:xfrm>
            <a:off x="2839284" y="2302933"/>
            <a:ext cx="7315200" cy="4114800"/>
          </a:xfrm>
          <a:prstGeom prst="rect">
            <a:avLst/>
          </a:prstGeom>
        </p:spPr>
      </p:pic>
      <p:sp>
        <p:nvSpPr>
          <p:cNvPr id="5" name="TextBox 4">
            <a:extLst>
              <a:ext uri="{FF2B5EF4-FFF2-40B4-BE49-F238E27FC236}">
                <a16:creationId xmlns:a16="http://schemas.microsoft.com/office/drawing/2014/main" id="{2D8CB433-C790-9144-A1E6-07EC13F21D3C}"/>
              </a:ext>
            </a:extLst>
          </p:cNvPr>
          <p:cNvSpPr txBox="1"/>
          <p:nvPr/>
        </p:nvSpPr>
        <p:spPr>
          <a:xfrm>
            <a:off x="4722360" y="6417733"/>
            <a:ext cx="3549048" cy="369332"/>
          </a:xfrm>
          <a:prstGeom prst="rect">
            <a:avLst/>
          </a:prstGeom>
          <a:noFill/>
        </p:spPr>
        <p:txBody>
          <a:bodyPr wrap="none" rtlCol="0">
            <a:spAutoFit/>
          </a:bodyPr>
          <a:lstStyle/>
          <a:p>
            <a:r>
              <a:rPr lang="en-US" dirty="0"/>
              <a:t>Leonardo </a:t>
            </a:r>
            <a:r>
              <a:rPr lang="en-US" dirty="0" err="1"/>
              <a:t>DaVinci’s</a:t>
            </a:r>
            <a:r>
              <a:rPr lang="en-US" dirty="0"/>
              <a:t> Last Supper </a:t>
            </a:r>
          </a:p>
        </p:txBody>
      </p:sp>
    </p:spTree>
    <p:extLst>
      <p:ext uri="{BB962C8B-B14F-4D97-AF65-F5344CB8AC3E}">
        <p14:creationId xmlns:p14="http://schemas.microsoft.com/office/powerpoint/2010/main" val="3003348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2A5E-2B30-4542-8F6C-D5642CDE1523}"/>
              </a:ext>
            </a:extLst>
          </p:cNvPr>
          <p:cNvSpPr>
            <a:spLocks noGrp="1"/>
          </p:cNvSpPr>
          <p:nvPr>
            <p:ph type="title"/>
          </p:nvPr>
        </p:nvSpPr>
        <p:spPr>
          <a:xfrm>
            <a:off x="965200" y="486323"/>
            <a:ext cx="9604939" cy="1244060"/>
          </a:xfrm>
        </p:spPr>
        <p:txBody>
          <a:bodyPr>
            <a:normAutofit fontScale="90000"/>
          </a:bodyPr>
          <a:lstStyle/>
          <a:p>
            <a:r>
              <a:rPr lang="en-US" dirty="0"/>
              <a:t>C: </a:t>
            </a:r>
            <a:r>
              <a:rPr lang="en-CA" b="1" dirty="0"/>
              <a:t>Location or Placement:</a:t>
            </a:r>
            <a:r>
              <a:rPr lang="en-CA" dirty="0"/>
              <a:t> The eyes are naturally drawn toward the center of an artwork, but they also look for the main subject. Be strategic. </a:t>
            </a:r>
            <a:endParaRPr lang="en-US" dirty="0"/>
          </a:p>
        </p:txBody>
      </p:sp>
      <p:sp>
        <p:nvSpPr>
          <p:cNvPr id="3" name="Content Placeholder 2">
            <a:extLst>
              <a:ext uri="{FF2B5EF4-FFF2-40B4-BE49-F238E27FC236}">
                <a16:creationId xmlns:a16="http://schemas.microsoft.com/office/drawing/2014/main" id="{E3DD7CA0-D89B-004F-84FA-816D68D1C6B9}"/>
              </a:ext>
            </a:extLst>
          </p:cNvPr>
          <p:cNvSpPr>
            <a:spLocks noGrp="1"/>
          </p:cNvSpPr>
          <p:nvPr>
            <p:ph idx="1"/>
          </p:nvPr>
        </p:nvSpPr>
        <p:spPr>
          <a:xfrm>
            <a:off x="1740666" y="2091589"/>
            <a:ext cx="2340268" cy="3997828"/>
          </a:xfrm>
        </p:spPr>
        <p:txBody>
          <a:bodyPr/>
          <a:lstStyle/>
          <a:p>
            <a:r>
              <a:rPr lang="en-US" dirty="0"/>
              <a:t>Dana Schutz, Presentation, 2005 (MOMA)</a:t>
            </a:r>
          </a:p>
        </p:txBody>
      </p:sp>
      <p:pic>
        <p:nvPicPr>
          <p:cNvPr id="4" name="Picture 3">
            <a:extLst>
              <a:ext uri="{FF2B5EF4-FFF2-40B4-BE49-F238E27FC236}">
                <a16:creationId xmlns:a16="http://schemas.microsoft.com/office/drawing/2014/main" id="{F037EB37-483C-514A-9172-881FDF945FB8}"/>
              </a:ext>
            </a:extLst>
          </p:cNvPr>
          <p:cNvPicPr>
            <a:picLocks noChangeAspect="1"/>
          </p:cNvPicPr>
          <p:nvPr/>
        </p:nvPicPr>
        <p:blipFill>
          <a:blip r:embed="rId2"/>
          <a:stretch>
            <a:fillRect/>
          </a:stretch>
        </p:blipFill>
        <p:spPr>
          <a:xfrm>
            <a:off x="4267199" y="2091589"/>
            <a:ext cx="6646393" cy="4685707"/>
          </a:xfrm>
          <a:prstGeom prst="rect">
            <a:avLst/>
          </a:prstGeom>
        </p:spPr>
      </p:pic>
    </p:spTree>
    <p:extLst>
      <p:ext uri="{BB962C8B-B14F-4D97-AF65-F5344CB8AC3E}">
        <p14:creationId xmlns:p14="http://schemas.microsoft.com/office/powerpoint/2010/main" val="146957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0E32-CAF3-FA4C-9D45-CE0FF4F7154F}"/>
              </a:ext>
            </a:extLst>
          </p:cNvPr>
          <p:cNvSpPr>
            <a:spLocks noGrp="1"/>
          </p:cNvSpPr>
          <p:nvPr>
            <p:ph type="title"/>
          </p:nvPr>
        </p:nvSpPr>
        <p:spPr/>
        <p:txBody>
          <a:bodyPr>
            <a:normAutofit fontScale="90000"/>
          </a:bodyPr>
          <a:lstStyle/>
          <a:p>
            <a:r>
              <a:rPr lang="en-US" dirty="0"/>
              <a:t>D: </a:t>
            </a:r>
            <a:r>
              <a:rPr lang="en-CA" b="1" dirty="0"/>
              <a:t>Isolation:</a:t>
            </a:r>
            <a:r>
              <a:rPr lang="en-CA" dirty="0"/>
              <a:t> When an object is place alone and away from the other objects in an artwork, the viewer’s eye is drawn to the isolated shapes.</a:t>
            </a:r>
            <a:endParaRPr lang="en-US" dirty="0"/>
          </a:p>
        </p:txBody>
      </p:sp>
      <p:pic>
        <p:nvPicPr>
          <p:cNvPr id="4" name="Picture 3">
            <a:extLst>
              <a:ext uri="{FF2B5EF4-FFF2-40B4-BE49-F238E27FC236}">
                <a16:creationId xmlns:a16="http://schemas.microsoft.com/office/drawing/2014/main" id="{5763D559-9CEC-BB42-92F8-3D269C30747D}"/>
              </a:ext>
            </a:extLst>
          </p:cNvPr>
          <p:cNvPicPr>
            <a:picLocks noChangeAspect="1"/>
          </p:cNvPicPr>
          <p:nvPr/>
        </p:nvPicPr>
        <p:blipFill>
          <a:blip r:embed="rId2"/>
          <a:stretch>
            <a:fillRect/>
          </a:stretch>
        </p:blipFill>
        <p:spPr>
          <a:xfrm>
            <a:off x="1176866" y="2353734"/>
            <a:ext cx="6146800" cy="4318000"/>
          </a:xfrm>
          <a:prstGeom prst="rect">
            <a:avLst/>
          </a:prstGeom>
        </p:spPr>
      </p:pic>
      <p:sp>
        <p:nvSpPr>
          <p:cNvPr id="5" name="TextBox 4">
            <a:extLst>
              <a:ext uri="{FF2B5EF4-FFF2-40B4-BE49-F238E27FC236}">
                <a16:creationId xmlns:a16="http://schemas.microsoft.com/office/drawing/2014/main" id="{BD988050-FBD3-D84C-A704-A79BA47EBB14}"/>
              </a:ext>
            </a:extLst>
          </p:cNvPr>
          <p:cNvSpPr txBox="1"/>
          <p:nvPr/>
        </p:nvSpPr>
        <p:spPr>
          <a:xfrm>
            <a:off x="7323666" y="6302402"/>
            <a:ext cx="1787669" cy="369332"/>
          </a:xfrm>
          <a:prstGeom prst="rect">
            <a:avLst/>
          </a:prstGeom>
          <a:noFill/>
        </p:spPr>
        <p:txBody>
          <a:bodyPr wrap="none" rtlCol="0">
            <a:spAutoFit/>
          </a:bodyPr>
          <a:lstStyle/>
          <a:p>
            <a:r>
              <a:rPr lang="en-US" dirty="0"/>
              <a:t>Edward Hopper</a:t>
            </a:r>
          </a:p>
        </p:txBody>
      </p:sp>
    </p:spTree>
    <p:extLst>
      <p:ext uri="{BB962C8B-B14F-4D97-AF65-F5344CB8AC3E}">
        <p14:creationId xmlns:p14="http://schemas.microsoft.com/office/powerpoint/2010/main" val="2448344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A651B-681B-404A-9C7C-C237EDD25F95}"/>
              </a:ext>
            </a:extLst>
          </p:cNvPr>
          <p:cNvSpPr>
            <a:spLocks noGrp="1"/>
          </p:cNvSpPr>
          <p:nvPr>
            <p:ph type="title"/>
          </p:nvPr>
        </p:nvSpPr>
        <p:spPr/>
        <p:txBody>
          <a:bodyPr/>
          <a:lstStyle/>
          <a:p>
            <a:r>
              <a:rPr lang="en-US" dirty="0"/>
              <a:t>Hierarchy</a:t>
            </a:r>
          </a:p>
        </p:txBody>
      </p:sp>
      <p:sp>
        <p:nvSpPr>
          <p:cNvPr id="3" name="Content Placeholder 2">
            <a:extLst>
              <a:ext uri="{FF2B5EF4-FFF2-40B4-BE49-F238E27FC236}">
                <a16:creationId xmlns:a16="http://schemas.microsoft.com/office/drawing/2014/main" id="{772F0C67-BBCA-F449-B2E9-D94BF495F53C}"/>
              </a:ext>
            </a:extLst>
          </p:cNvPr>
          <p:cNvSpPr>
            <a:spLocks noGrp="1"/>
          </p:cNvSpPr>
          <p:nvPr>
            <p:ph sz="half" idx="1"/>
          </p:nvPr>
        </p:nvSpPr>
        <p:spPr>
          <a:xfrm>
            <a:off x="1555508" y="951449"/>
            <a:ext cx="3891960" cy="4975218"/>
          </a:xfrm>
        </p:spPr>
        <p:txBody>
          <a:bodyPr>
            <a:normAutofit/>
          </a:bodyPr>
          <a:lstStyle/>
          <a:p>
            <a:r>
              <a:rPr lang="en-US" dirty="0"/>
              <a:t>Generally, hierarchy determines where the viewer’s eye looks first, second, third, and so on.</a:t>
            </a:r>
          </a:p>
          <a:p>
            <a:r>
              <a:rPr lang="en-US" dirty="0"/>
              <a:t>The focal point is first.</a:t>
            </a:r>
          </a:p>
          <a:p>
            <a:r>
              <a:rPr lang="en-US" dirty="0"/>
              <a:t>Secondary elements support the focal point, and give it meaning</a:t>
            </a:r>
          </a:p>
          <a:p>
            <a:r>
              <a:rPr lang="en-US" dirty="0"/>
              <a:t>Tertiary elements give the image movement, and add to the meaning.</a:t>
            </a:r>
          </a:p>
        </p:txBody>
      </p:sp>
      <p:sp>
        <p:nvSpPr>
          <p:cNvPr id="4" name="Content Placeholder 3">
            <a:extLst>
              <a:ext uri="{FF2B5EF4-FFF2-40B4-BE49-F238E27FC236}">
                <a16:creationId xmlns:a16="http://schemas.microsoft.com/office/drawing/2014/main" id="{27AAB069-F565-1E41-8645-DEFEBD4B64E2}"/>
              </a:ext>
            </a:extLst>
          </p:cNvPr>
          <p:cNvSpPr>
            <a:spLocks noGrp="1"/>
          </p:cNvSpPr>
          <p:nvPr>
            <p:ph sz="half" idx="2"/>
          </p:nvPr>
        </p:nvSpPr>
        <p:spPr/>
        <p:txBody>
          <a:bodyPr>
            <a:normAutofit/>
          </a:bodyPr>
          <a:lstStyle/>
          <a:p>
            <a:endParaRPr lang="en-US" dirty="0"/>
          </a:p>
        </p:txBody>
      </p:sp>
      <p:pic>
        <p:nvPicPr>
          <p:cNvPr id="5" name="Picture 4">
            <a:extLst>
              <a:ext uri="{FF2B5EF4-FFF2-40B4-BE49-F238E27FC236}">
                <a16:creationId xmlns:a16="http://schemas.microsoft.com/office/drawing/2014/main" id="{59740B3E-7D85-FC49-883E-BFB301F9E343}"/>
              </a:ext>
            </a:extLst>
          </p:cNvPr>
          <p:cNvPicPr>
            <a:picLocks noChangeAspect="1"/>
          </p:cNvPicPr>
          <p:nvPr/>
        </p:nvPicPr>
        <p:blipFill>
          <a:blip r:embed="rId2"/>
          <a:stretch>
            <a:fillRect/>
          </a:stretch>
        </p:blipFill>
        <p:spPr>
          <a:xfrm>
            <a:off x="6987116" y="1367301"/>
            <a:ext cx="3895443" cy="5367454"/>
          </a:xfrm>
          <a:prstGeom prst="rect">
            <a:avLst/>
          </a:prstGeom>
        </p:spPr>
      </p:pic>
      <p:sp>
        <p:nvSpPr>
          <p:cNvPr id="6" name="TextBox 5">
            <a:extLst>
              <a:ext uri="{FF2B5EF4-FFF2-40B4-BE49-F238E27FC236}">
                <a16:creationId xmlns:a16="http://schemas.microsoft.com/office/drawing/2014/main" id="{DB7AEF5A-11AF-C54E-BBD2-7792CA1B3AA4}"/>
              </a:ext>
            </a:extLst>
          </p:cNvPr>
          <p:cNvSpPr txBox="1"/>
          <p:nvPr/>
        </p:nvSpPr>
        <p:spPr>
          <a:xfrm>
            <a:off x="1711313" y="6365423"/>
            <a:ext cx="5275803" cy="369332"/>
          </a:xfrm>
          <a:prstGeom prst="rect">
            <a:avLst/>
          </a:prstGeom>
          <a:noFill/>
        </p:spPr>
        <p:txBody>
          <a:bodyPr wrap="none" rtlCol="0">
            <a:spAutoFit/>
          </a:bodyPr>
          <a:lstStyle/>
          <a:p>
            <a:r>
              <a:rPr lang="en-US" dirty="0"/>
              <a:t>Peter Paul Reubens, Elevation of the Cross, 1610</a:t>
            </a:r>
          </a:p>
        </p:txBody>
      </p:sp>
    </p:spTree>
    <p:extLst>
      <p:ext uri="{BB962C8B-B14F-4D97-AF65-F5344CB8AC3E}">
        <p14:creationId xmlns:p14="http://schemas.microsoft.com/office/powerpoint/2010/main" val="1007094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6505-C1D5-3C4B-B1A9-26D3C805183B}"/>
              </a:ext>
            </a:extLst>
          </p:cNvPr>
          <p:cNvSpPr>
            <a:spLocks noGrp="1"/>
          </p:cNvSpPr>
          <p:nvPr>
            <p:ph type="title"/>
          </p:nvPr>
        </p:nvSpPr>
        <p:spPr>
          <a:xfrm>
            <a:off x="2606553" y="264963"/>
            <a:ext cx="7950984" cy="1081705"/>
          </a:xfrm>
        </p:spPr>
        <p:txBody>
          <a:bodyPr/>
          <a:lstStyle/>
          <a:p>
            <a:r>
              <a:rPr lang="en-US" dirty="0"/>
              <a:t>Assignment:</a:t>
            </a:r>
          </a:p>
        </p:txBody>
      </p:sp>
      <p:sp>
        <p:nvSpPr>
          <p:cNvPr id="3" name="Content Placeholder 2">
            <a:extLst>
              <a:ext uri="{FF2B5EF4-FFF2-40B4-BE49-F238E27FC236}">
                <a16:creationId xmlns:a16="http://schemas.microsoft.com/office/drawing/2014/main" id="{996A9EB1-7CED-BE48-8520-7CF96A1A85B3}"/>
              </a:ext>
            </a:extLst>
          </p:cNvPr>
          <p:cNvSpPr>
            <a:spLocks noGrp="1"/>
          </p:cNvSpPr>
          <p:nvPr>
            <p:ph sz="half" idx="1"/>
          </p:nvPr>
        </p:nvSpPr>
        <p:spPr>
          <a:xfrm>
            <a:off x="1132174" y="1346668"/>
            <a:ext cx="2948759" cy="4850931"/>
          </a:xfrm>
        </p:spPr>
        <p:txBody>
          <a:bodyPr>
            <a:normAutofit fontScale="85000" lnSpcReduction="20000"/>
          </a:bodyPr>
          <a:lstStyle/>
          <a:p>
            <a:pPr marL="0" indent="0">
              <a:buNone/>
            </a:pPr>
            <a:r>
              <a:rPr lang="en-US" sz="3800" dirty="0"/>
              <a:t>Sketchbook:</a:t>
            </a:r>
          </a:p>
          <a:p>
            <a:r>
              <a:rPr lang="en-US" sz="3300" dirty="0"/>
              <a:t>Find images that support each of the compositional strategies here. Write notes and glue them into your sketchbook.</a:t>
            </a:r>
          </a:p>
        </p:txBody>
      </p:sp>
      <p:sp>
        <p:nvSpPr>
          <p:cNvPr id="4" name="Content Placeholder 3">
            <a:extLst>
              <a:ext uri="{FF2B5EF4-FFF2-40B4-BE49-F238E27FC236}">
                <a16:creationId xmlns:a16="http://schemas.microsoft.com/office/drawing/2014/main" id="{11354564-CA9A-8E43-A713-468B2241736A}"/>
              </a:ext>
            </a:extLst>
          </p:cNvPr>
          <p:cNvSpPr>
            <a:spLocks noGrp="1"/>
          </p:cNvSpPr>
          <p:nvPr>
            <p:ph sz="half" idx="2"/>
          </p:nvPr>
        </p:nvSpPr>
        <p:spPr>
          <a:xfrm>
            <a:off x="4656667" y="880533"/>
            <a:ext cx="6434666" cy="6197599"/>
          </a:xfrm>
        </p:spPr>
        <p:txBody>
          <a:bodyPr>
            <a:noAutofit/>
          </a:bodyPr>
          <a:lstStyle/>
          <a:p>
            <a:pPr marL="0" indent="0">
              <a:buNone/>
            </a:pPr>
            <a:r>
              <a:rPr lang="en-US" sz="2800" dirty="0"/>
              <a:t>Make a small painting, demonstrating at least ONE of the compositional strategies here.</a:t>
            </a:r>
          </a:p>
          <a:p>
            <a:pPr marL="514350" indent="-514350">
              <a:buFont typeface="+mj-lt"/>
              <a:buAutoNum type="arabicPeriod"/>
            </a:pPr>
            <a:r>
              <a:rPr lang="en-US" sz="2800" dirty="0"/>
              <a:t>Find an image you like. </a:t>
            </a:r>
          </a:p>
          <a:p>
            <a:pPr marL="514350" indent="-514350">
              <a:buFont typeface="+mj-lt"/>
              <a:buAutoNum type="arabicPeriod"/>
            </a:pPr>
            <a:r>
              <a:rPr lang="en-US" sz="2800" dirty="0"/>
              <a:t>Use a viewfinder to isolate a section of it.</a:t>
            </a:r>
          </a:p>
          <a:p>
            <a:pPr marL="514350" indent="-514350">
              <a:buFont typeface="+mj-lt"/>
              <a:buAutoNum type="arabicPeriod"/>
            </a:pPr>
            <a:r>
              <a:rPr lang="en-US" sz="2800" dirty="0"/>
              <a:t>Replicate the section with acrylic paint. It’s ok to abstract it!</a:t>
            </a:r>
          </a:p>
          <a:p>
            <a:pPr marL="514350" indent="-514350">
              <a:buFont typeface="+mj-lt"/>
              <a:buAutoNum type="arabicPeriod"/>
            </a:pPr>
            <a:r>
              <a:rPr lang="en-US" sz="2800" dirty="0"/>
              <a:t>Write the compositional strategy on the back.</a:t>
            </a:r>
          </a:p>
        </p:txBody>
      </p:sp>
    </p:spTree>
    <p:extLst>
      <p:ext uri="{BB962C8B-B14F-4D97-AF65-F5344CB8AC3E}">
        <p14:creationId xmlns:p14="http://schemas.microsoft.com/office/powerpoint/2010/main" val="375047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8D4D-A7B9-FA46-9E96-A81BFD26ECC4}"/>
              </a:ext>
            </a:extLst>
          </p:cNvPr>
          <p:cNvSpPr>
            <a:spLocks noGrp="1"/>
          </p:cNvSpPr>
          <p:nvPr>
            <p:ph type="title"/>
          </p:nvPr>
        </p:nvSpPr>
        <p:spPr>
          <a:xfrm>
            <a:off x="2611808" y="808056"/>
            <a:ext cx="7958331" cy="3327216"/>
          </a:xfrm>
        </p:spPr>
        <p:txBody>
          <a:bodyPr>
            <a:normAutofit/>
          </a:bodyPr>
          <a:lstStyle/>
          <a:p>
            <a:r>
              <a:rPr lang="en-CA" b="1" i="1" dirty="0"/>
              <a:t>“Composition is the art of arranging in a decorative manner the diverse elements at the painter’s command to express his feelings.”</a:t>
            </a:r>
            <a:br>
              <a:rPr lang="en-CA" b="1" i="1" dirty="0"/>
            </a:br>
            <a:br>
              <a:rPr lang="en-CA" b="1" i="1" dirty="0"/>
            </a:br>
            <a:r>
              <a:rPr lang="en-CA" sz="2700" b="1" i="1" dirty="0"/>
              <a:t>Henri Matisse</a:t>
            </a:r>
            <a:br>
              <a:rPr lang="en-CA" sz="2700" b="1" i="1" dirty="0"/>
            </a:br>
            <a:r>
              <a:rPr lang="en-CA" sz="2700" b="1" i="1" dirty="0"/>
              <a:t>(A painter’s Notebook)</a:t>
            </a:r>
            <a:endParaRPr lang="en-US" sz="2700" dirty="0"/>
          </a:p>
        </p:txBody>
      </p:sp>
      <p:pic>
        <p:nvPicPr>
          <p:cNvPr id="5" name="Picture 4">
            <a:extLst>
              <a:ext uri="{FF2B5EF4-FFF2-40B4-BE49-F238E27FC236}">
                <a16:creationId xmlns:a16="http://schemas.microsoft.com/office/drawing/2014/main" id="{B0387287-84EA-0C48-8814-FB3D77523434}"/>
              </a:ext>
            </a:extLst>
          </p:cNvPr>
          <p:cNvPicPr>
            <a:picLocks noChangeAspect="1"/>
          </p:cNvPicPr>
          <p:nvPr/>
        </p:nvPicPr>
        <p:blipFill>
          <a:blip r:embed="rId2"/>
          <a:stretch>
            <a:fillRect/>
          </a:stretch>
        </p:blipFill>
        <p:spPr>
          <a:xfrm>
            <a:off x="1376061" y="2471664"/>
            <a:ext cx="2772858" cy="4150867"/>
          </a:xfrm>
          <a:prstGeom prst="rect">
            <a:avLst/>
          </a:prstGeom>
        </p:spPr>
      </p:pic>
      <p:sp>
        <p:nvSpPr>
          <p:cNvPr id="6" name="TextBox 5">
            <a:extLst>
              <a:ext uri="{FF2B5EF4-FFF2-40B4-BE49-F238E27FC236}">
                <a16:creationId xmlns:a16="http://schemas.microsoft.com/office/drawing/2014/main" id="{634667F6-4346-554C-91F2-BB35F94110CE}"/>
              </a:ext>
            </a:extLst>
          </p:cNvPr>
          <p:cNvSpPr txBox="1"/>
          <p:nvPr/>
        </p:nvSpPr>
        <p:spPr>
          <a:xfrm>
            <a:off x="4380931" y="6469039"/>
            <a:ext cx="4164345" cy="646331"/>
          </a:xfrm>
          <a:prstGeom prst="rect">
            <a:avLst/>
          </a:prstGeom>
          <a:noFill/>
        </p:spPr>
        <p:txBody>
          <a:bodyPr wrap="none" rtlCol="0">
            <a:spAutoFit/>
          </a:bodyPr>
          <a:lstStyle/>
          <a:p>
            <a:r>
              <a:rPr lang="en-CA" b="1" dirty="0"/>
              <a:t>Le Chat Aux </a:t>
            </a:r>
            <a:r>
              <a:rPr lang="en-CA" b="1" dirty="0" err="1"/>
              <a:t>Poissons</a:t>
            </a:r>
            <a:r>
              <a:rPr lang="en-CA" b="1" dirty="0"/>
              <a:t> Rouges 1914,</a:t>
            </a:r>
          </a:p>
          <a:p>
            <a:endParaRPr lang="en-US" dirty="0"/>
          </a:p>
        </p:txBody>
      </p:sp>
    </p:spTree>
    <p:extLst>
      <p:ext uri="{BB962C8B-B14F-4D97-AF65-F5344CB8AC3E}">
        <p14:creationId xmlns:p14="http://schemas.microsoft.com/office/powerpoint/2010/main" val="327334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01C7-F4E0-E64E-91F6-3362C0B4607D}"/>
              </a:ext>
            </a:extLst>
          </p:cNvPr>
          <p:cNvSpPr>
            <a:spLocks noGrp="1"/>
          </p:cNvSpPr>
          <p:nvPr>
            <p:ph type="title"/>
          </p:nvPr>
        </p:nvSpPr>
        <p:spPr>
          <a:xfrm>
            <a:off x="2611808" y="808056"/>
            <a:ext cx="7958331" cy="4855765"/>
          </a:xfrm>
        </p:spPr>
        <p:txBody>
          <a:bodyPr>
            <a:normAutofit/>
          </a:bodyPr>
          <a:lstStyle/>
          <a:p>
            <a:r>
              <a:rPr lang="en-CA" b="1" i="1" dirty="0"/>
              <a:t>“…You can have a SUCCESSFUL PAINTING with good composition and less than perfect technique,</a:t>
            </a:r>
            <a:r>
              <a:rPr lang="en-CA" dirty="0"/>
              <a:t> </a:t>
            </a:r>
            <a:r>
              <a:rPr lang="en-CA" b="1" i="1" dirty="0"/>
              <a:t>but you CANNOT have a successful painting with great technique &amp; poor composition.” </a:t>
            </a:r>
            <a:br>
              <a:rPr lang="en-CA" b="1" i="1" dirty="0"/>
            </a:br>
            <a:br>
              <a:rPr lang="en-CA" b="1" i="1" dirty="0"/>
            </a:br>
            <a:r>
              <a:rPr lang="en-CA" sz="2400" b="1" i="1" dirty="0"/>
              <a:t>-Cecile Baird</a:t>
            </a:r>
            <a:br>
              <a:rPr lang="en-CA" dirty="0"/>
            </a:br>
            <a:r>
              <a:rPr lang="en-CA" b="1" i="1" dirty="0"/>
              <a:t> </a:t>
            </a:r>
            <a:br>
              <a:rPr lang="en-CA" dirty="0"/>
            </a:br>
            <a:endParaRPr lang="en-US" dirty="0"/>
          </a:p>
        </p:txBody>
      </p:sp>
      <p:pic>
        <p:nvPicPr>
          <p:cNvPr id="8" name="Picture 7">
            <a:extLst>
              <a:ext uri="{FF2B5EF4-FFF2-40B4-BE49-F238E27FC236}">
                <a16:creationId xmlns:a16="http://schemas.microsoft.com/office/drawing/2014/main" id="{28436F44-CE5D-AA4D-9ED3-17EFAFB6F431}"/>
              </a:ext>
            </a:extLst>
          </p:cNvPr>
          <p:cNvPicPr>
            <a:picLocks noChangeAspect="1"/>
          </p:cNvPicPr>
          <p:nvPr/>
        </p:nvPicPr>
        <p:blipFill>
          <a:blip r:embed="rId2"/>
          <a:stretch>
            <a:fillRect/>
          </a:stretch>
        </p:blipFill>
        <p:spPr>
          <a:xfrm>
            <a:off x="1330658" y="3308525"/>
            <a:ext cx="4223982" cy="3146866"/>
          </a:xfrm>
          <a:prstGeom prst="rect">
            <a:avLst/>
          </a:prstGeom>
        </p:spPr>
      </p:pic>
    </p:spTree>
    <p:extLst>
      <p:ext uri="{BB962C8B-B14F-4D97-AF65-F5344CB8AC3E}">
        <p14:creationId xmlns:p14="http://schemas.microsoft.com/office/powerpoint/2010/main" val="396486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3780-9282-914D-BF78-6E1F5712CFA8}"/>
              </a:ext>
            </a:extLst>
          </p:cNvPr>
          <p:cNvSpPr>
            <a:spLocks noGrp="1"/>
          </p:cNvSpPr>
          <p:nvPr>
            <p:ph type="title"/>
          </p:nvPr>
        </p:nvSpPr>
        <p:spPr/>
        <p:txBody>
          <a:bodyPr/>
          <a:lstStyle/>
          <a:p>
            <a:r>
              <a:rPr lang="en-US" dirty="0"/>
              <a:t>In today’s lesson:</a:t>
            </a:r>
          </a:p>
        </p:txBody>
      </p:sp>
      <p:sp>
        <p:nvSpPr>
          <p:cNvPr id="3" name="Content Placeholder 2">
            <a:extLst>
              <a:ext uri="{FF2B5EF4-FFF2-40B4-BE49-F238E27FC236}">
                <a16:creationId xmlns:a16="http://schemas.microsoft.com/office/drawing/2014/main" id="{9FB7CC26-6E7D-E941-8507-577C009F9F9B}"/>
              </a:ext>
            </a:extLst>
          </p:cNvPr>
          <p:cNvSpPr>
            <a:spLocks noGrp="1"/>
          </p:cNvSpPr>
          <p:nvPr>
            <p:ph idx="1"/>
          </p:nvPr>
        </p:nvSpPr>
        <p:spPr>
          <a:xfrm>
            <a:off x="3155736" y="2903556"/>
            <a:ext cx="7796540" cy="3551835"/>
          </a:xfrm>
        </p:spPr>
        <p:txBody>
          <a:bodyPr/>
          <a:lstStyle/>
          <a:p>
            <a:endParaRPr lang="en-US" dirty="0"/>
          </a:p>
          <a:p>
            <a:pPr marL="0" indent="0">
              <a:buNone/>
            </a:pPr>
            <a:r>
              <a:rPr lang="en-CA" dirty="0"/>
              <a:t>A successful composition is a unified composition, one in which the artwork has a feeling of wholeness, that it all goes together.</a:t>
            </a:r>
          </a:p>
          <a:p>
            <a:pPr marL="908050" lvl="1" indent="-457200">
              <a:buFont typeface="+mj-lt"/>
              <a:buAutoNum type="arabicPeriod"/>
            </a:pPr>
            <a:r>
              <a:rPr lang="en-US" dirty="0"/>
              <a:t>Compositional Structure</a:t>
            </a:r>
          </a:p>
          <a:p>
            <a:pPr marL="908050" lvl="1" indent="-457200">
              <a:buFont typeface="+mj-lt"/>
              <a:buAutoNum type="arabicPeriod"/>
            </a:pPr>
            <a:r>
              <a:rPr lang="en-US" dirty="0"/>
              <a:t>Selective Cropping</a:t>
            </a:r>
          </a:p>
          <a:p>
            <a:pPr marL="908050" lvl="1" indent="-457200">
              <a:buFont typeface="+mj-lt"/>
              <a:buAutoNum type="arabicPeriod"/>
            </a:pPr>
            <a:r>
              <a:rPr lang="en-US" dirty="0"/>
              <a:t>Emphasis/Focal Point</a:t>
            </a:r>
          </a:p>
          <a:p>
            <a:pPr marL="908050" lvl="1" indent="-457200">
              <a:buFont typeface="+mj-lt"/>
              <a:buAutoNum type="arabicPeriod"/>
            </a:pPr>
            <a:r>
              <a:rPr lang="en-US" dirty="0" err="1"/>
              <a:t>Heirarchy</a:t>
            </a:r>
            <a:endParaRPr lang="en-US" dirty="0"/>
          </a:p>
          <a:p>
            <a:endParaRPr lang="en-US" dirty="0"/>
          </a:p>
          <a:p>
            <a:endParaRPr lang="en-US" dirty="0"/>
          </a:p>
        </p:txBody>
      </p:sp>
      <p:pic>
        <p:nvPicPr>
          <p:cNvPr id="4" name="Picture 3">
            <a:extLst>
              <a:ext uri="{FF2B5EF4-FFF2-40B4-BE49-F238E27FC236}">
                <a16:creationId xmlns:a16="http://schemas.microsoft.com/office/drawing/2014/main" id="{055E4943-2010-E14E-B2DE-D46DF0A224C4}"/>
              </a:ext>
            </a:extLst>
          </p:cNvPr>
          <p:cNvPicPr>
            <a:picLocks noChangeAspect="1"/>
          </p:cNvPicPr>
          <p:nvPr/>
        </p:nvPicPr>
        <p:blipFill>
          <a:blip r:embed="rId2"/>
          <a:stretch>
            <a:fillRect/>
          </a:stretch>
        </p:blipFill>
        <p:spPr>
          <a:xfrm>
            <a:off x="1134379" y="189738"/>
            <a:ext cx="5919627" cy="2604636"/>
          </a:xfrm>
          <a:prstGeom prst="rect">
            <a:avLst/>
          </a:prstGeom>
        </p:spPr>
      </p:pic>
    </p:spTree>
    <p:extLst>
      <p:ext uri="{BB962C8B-B14F-4D97-AF65-F5344CB8AC3E}">
        <p14:creationId xmlns:p14="http://schemas.microsoft.com/office/powerpoint/2010/main" val="1314727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9F06-8F43-9C41-B458-480A7D5201B4}"/>
              </a:ext>
            </a:extLst>
          </p:cNvPr>
          <p:cNvSpPr>
            <a:spLocks noGrp="1"/>
          </p:cNvSpPr>
          <p:nvPr>
            <p:ph type="title"/>
          </p:nvPr>
        </p:nvSpPr>
        <p:spPr/>
        <p:txBody>
          <a:bodyPr/>
          <a:lstStyle/>
          <a:p>
            <a:r>
              <a:rPr lang="en-US" dirty="0"/>
              <a:t>Compositional Structure</a:t>
            </a:r>
          </a:p>
        </p:txBody>
      </p:sp>
      <p:sp>
        <p:nvSpPr>
          <p:cNvPr id="3" name="Content Placeholder 2">
            <a:extLst>
              <a:ext uri="{FF2B5EF4-FFF2-40B4-BE49-F238E27FC236}">
                <a16:creationId xmlns:a16="http://schemas.microsoft.com/office/drawing/2014/main" id="{79CD15ED-9F2E-9242-B25E-E1CEEA6BFDE6}"/>
              </a:ext>
            </a:extLst>
          </p:cNvPr>
          <p:cNvSpPr>
            <a:spLocks noGrp="1"/>
          </p:cNvSpPr>
          <p:nvPr>
            <p:ph sz="half" idx="1"/>
          </p:nvPr>
        </p:nvSpPr>
        <p:spPr>
          <a:xfrm>
            <a:off x="1322485" y="1710922"/>
            <a:ext cx="3891960" cy="3997828"/>
          </a:xfrm>
        </p:spPr>
        <p:txBody>
          <a:bodyPr>
            <a:normAutofit fontScale="70000" lnSpcReduction="20000"/>
          </a:bodyPr>
          <a:lstStyle/>
          <a:p>
            <a:pPr marL="0" indent="0">
              <a:buNone/>
            </a:pPr>
            <a:r>
              <a:rPr lang="en-US" sz="3600" dirty="0"/>
              <a:t>There are many “rules” of where to place elements on the picture plane.</a:t>
            </a:r>
          </a:p>
          <a:p>
            <a:pPr marL="0" indent="0">
              <a:buNone/>
            </a:pPr>
            <a:r>
              <a:rPr lang="en-US" sz="3600" dirty="0"/>
              <a:t>You can “hang” the elements on an armature, or shape.</a:t>
            </a:r>
          </a:p>
          <a:p>
            <a:pPr marL="0" indent="0">
              <a:buNone/>
            </a:pPr>
            <a:r>
              <a:rPr lang="en-US" sz="3600" dirty="0"/>
              <a:t>Here are six basic ones to concentrate on:</a:t>
            </a:r>
          </a:p>
          <a:p>
            <a:pPr marL="0" indent="0">
              <a:buNone/>
            </a:pPr>
            <a:endParaRPr lang="en-US" dirty="0"/>
          </a:p>
        </p:txBody>
      </p:sp>
      <p:sp>
        <p:nvSpPr>
          <p:cNvPr id="4" name="Content Placeholder 3">
            <a:extLst>
              <a:ext uri="{FF2B5EF4-FFF2-40B4-BE49-F238E27FC236}">
                <a16:creationId xmlns:a16="http://schemas.microsoft.com/office/drawing/2014/main" id="{9C7AA204-A9A8-C84D-AF34-EBB13091FF57}"/>
              </a:ext>
            </a:extLst>
          </p:cNvPr>
          <p:cNvSpPr>
            <a:spLocks noGrp="1"/>
          </p:cNvSpPr>
          <p:nvPr>
            <p:ph sz="half" idx="2"/>
          </p:nvPr>
        </p:nvSpPr>
        <p:spPr/>
        <p:txBody>
          <a:bodyPr>
            <a:normAutofit fontScale="70000" lnSpcReduction="20000"/>
          </a:bodyPr>
          <a:lstStyle/>
          <a:p>
            <a:endParaRPr lang="en-US"/>
          </a:p>
        </p:txBody>
      </p:sp>
      <p:pic>
        <p:nvPicPr>
          <p:cNvPr id="5" name="Picture 4">
            <a:extLst>
              <a:ext uri="{FF2B5EF4-FFF2-40B4-BE49-F238E27FC236}">
                <a16:creationId xmlns:a16="http://schemas.microsoft.com/office/drawing/2014/main" id="{2952B2DD-5A7A-F74B-8EF1-E17FFE8CA7B0}"/>
              </a:ext>
            </a:extLst>
          </p:cNvPr>
          <p:cNvPicPr>
            <a:picLocks noChangeAspect="1"/>
          </p:cNvPicPr>
          <p:nvPr/>
        </p:nvPicPr>
        <p:blipFill>
          <a:blip r:embed="rId2"/>
          <a:stretch>
            <a:fillRect/>
          </a:stretch>
        </p:blipFill>
        <p:spPr>
          <a:xfrm>
            <a:off x="5349448" y="1887522"/>
            <a:ext cx="5778500" cy="4318000"/>
          </a:xfrm>
          <a:prstGeom prst="rect">
            <a:avLst/>
          </a:prstGeom>
        </p:spPr>
      </p:pic>
    </p:spTree>
    <p:extLst>
      <p:ext uri="{BB962C8B-B14F-4D97-AF65-F5344CB8AC3E}">
        <p14:creationId xmlns:p14="http://schemas.microsoft.com/office/powerpoint/2010/main" val="1379215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F5CE-8CE7-1A4F-85DD-C086F69D5FC5}"/>
              </a:ext>
            </a:extLst>
          </p:cNvPr>
          <p:cNvSpPr>
            <a:spLocks noGrp="1"/>
          </p:cNvSpPr>
          <p:nvPr>
            <p:ph type="title"/>
          </p:nvPr>
        </p:nvSpPr>
        <p:spPr/>
        <p:txBody>
          <a:bodyPr/>
          <a:lstStyle/>
          <a:p>
            <a:r>
              <a:rPr lang="en-US" dirty="0"/>
              <a:t>1. Rule of Thirds:</a:t>
            </a:r>
          </a:p>
        </p:txBody>
      </p:sp>
      <p:sp>
        <p:nvSpPr>
          <p:cNvPr id="3" name="Content Placeholder 2">
            <a:extLst>
              <a:ext uri="{FF2B5EF4-FFF2-40B4-BE49-F238E27FC236}">
                <a16:creationId xmlns:a16="http://schemas.microsoft.com/office/drawing/2014/main" id="{CAA39CE4-FAE9-3849-8889-31B1E530AF1E}"/>
              </a:ext>
            </a:extLst>
          </p:cNvPr>
          <p:cNvSpPr>
            <a:spLocks noGrp="1"/>
          </p:cNvSpPr>
          <p:nvPr>
            <p:ph sz="half" idx="1"/>
          </p:nvPr>
        </p:nvSpPr>
        <p:spPr>
          <a:xfrm>
            <a:off x="1199654" y="1246898"/>
            <a:ext cx="3891960" cy="3997828"/>
          </a:xfrm>
        </p:spPr>
        <p:txBody>
          <a:bodyPr/>
          <a:lstStyle/>
          <a:p>
            <a:r>
              <a:rPr lang="en-US" dirty="0"/>
              <a:t>Draw two horizontal and two vertical lines over your image. The places where the lines intersect are ”hot spots” where you want to place your focal points. Lines in the image are more pleasing when they follow one of the 4 lines.</a:t>
            </a:r>
          </a:p>
        </p:txBody>
      </p:sp>
      <p:sp>
        <p:nvSpPr>
          <p:cNvPr id="4" name="Content Placeholder 3">
            <a:extLst>
              <a:ext uri="{FF2B5EF4-FFF2-40B4-BE49-F238E27FC236}">
                <a16:creationId xmlns:a16="http://schemas.microsoft.com/office/drawing/2014/main" id="{498404DD-0748-FB47-9DDB-E8503B16DB17}"/>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51C54060-3015-5F4F-A9DB-C154B7A65D22}"/>
              </a:ext>
            </a:extLst>
          </p:cNvPr>
          <p:cNvPicPr>
            <a:picLocks noChangeAspect="1"/>
          </p:cNvPicPr>
          <p:nvPr/>
        </p:nvPicPr>
        <p:blipFill>
          <a:blip r:embed="rId2"/>
          <a:stretch>
            <a:fillRect/>
          </a:stretch>
        </p:blipFill>
        <p:spPr>
          <a:xfrm>
            <a:off x="5522035" y="1544012"/>
            <a:ext cx="5741573" cy="3846854"/>
          </a:xfrm>
          <a:prstGeom prst="rect">
            <a:avLst/>
          </a:prstGeom>
        </p:spPr>
      </p:pic>
    </p:spTree>
    <p:extLst>
      <p:ext uri="{BB962C8B-B14F-4D97-AF65-F5344CB8AC3E}">
        <p14:creationId xmlns:p14="http://schemas.microsoft.com/office/powerpoint/2010/main" val="97391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D289-C46A-DF42-B243-90A9CB57A388}"/>
              </a:ext>
            </a:extLst>
          </p:cNvPr>
          <p:cNvSpPr>
            <a:spLocks noGrp="1"/>
          </p:cNvSpPr>
          <p:nvPr>
            <p:ph type="title"/>
          </p:nvPr>
        </p:nvSpPr>
        <p:spPr/>
        <p:txBody>
          <a:bodyPr/>
          <a:lstStyle/>
          <a:p>
            <a:r>
              <a:rPr lang="en-US" dirty="0"/>
              <a:t>2. Triangle Composition:</a:t>
            </a:r>
          </a:p>
        </p:txBody>
      </p:sp>
      <p:sp>
        <p:nvSpPr>
          <p:cNvPr id="3" name="Content Placeholder 2">
            <a:extLst>
              <a:ext uri="{FF2B5EF4-FFF2-40B4-BE49-F238E27FC236}">
                <a16:creationId xmlns:a16="http://schemas.microsoft.com/office/drawing/2014/main" id="{1A3D6238-64DB-E84A-AB32-D3AA701D6EC3}"/>
              </a:ext>
            </a:extLst>
          </p:cNvPr>
          <p:cNvSpPr>
            <a:spLocks noGrp="1"/>
          </p:cNvSpPr>
          <p:nvPr>
            <p:ph sz="half" idx="1"/>
          </p:nvPr>
        </p:nvSpPr>
        <p:spPr/>
        <p:txBody>
          <a:bodyPr/>
          <a:lstStyle/>
          <a:p>
            <a:r>
              <a:rPr lang="en-US" dirty="0"/>
              <a:t>Elements are arranged in a triangle.</a:t>
            </a:r>
          </a:p>
          <a:p>
            <a:r>
              <a:rPr lang="en-US" dirty="0"/>
              <a:t>The human eye/mind finds triads more satisfying.</a:t>
            </a:r>
          </a:p>
          <a:p>
            <a:r>
              <a:rPr lang="en-US" dirty="0"/>
              <a:t>Triangles help create hierarchy.</a:t>
            </a:r>
          </a:p>
        </p:txBody>
      </p:sp>
      <p:pic>
        <p:nvPicPr>
          <p:cNvPr id="5" name="Picture 4">
            <a:extLst>
              <a:ext uri="{FF2B5EF4-FFF2-40B4-BE49-F238E27FC236}">
                <a16:creationId xmlns:a16="http://schemas.microsoft.com/office/drawing/2014/main" id="{FF1D3792-9D3C-114B-8B17-563D4FA5FE51}"/>
              </a:ext>
            </a:extLst>
          </p:cNvPr>
          <p:cNvPicPr>
            <a:picLocks noChangeAspect="1"/>
          </p:cNvPicPr>
          <p:nvPr/>
        </p:nvPicPr>
        <p:blipFill>
          <a:blip r:embed="rId2"/>
          <a:stretch>
            <a:fillRect/>
          </a:stretch>
        </p:blipFill>
        <p:spPr>
          <a:xfrm>
            <a:off x="6585365" y="1382892"/>
            <a:ext cx="4002206" cy="5336275"/>
          </a:xfrm>
          <a:prstGeom prst="rect">
            <a:avLst/>
          </a:prstGeom>
        </p:spPr>
      </p:pic>
    </p:spTree>
    <p:extLst>
      <p:ext uri="{BB962C8B-B14F-4D97-AF65-F5344CB8AC3E}">
        <p14:creationId xmlns:p14="http://schemas.microsoft.com/office/powerpoint/2010/main" val="3343954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7B99-9473-D44E-AB2A-DC6F147DCD3F}"/>
              </a:ext>
            </a:extLst>
          </p:cNvPr>
          <p:cNvSpPr>
            <a:spLocks noGrp="1"/>
          </p:cNvSpPr>
          <p:nvPr>
            <p:ph type="title"/>
          </p:nvPr>
        </p:nvSpPr>
        <p:spPr>
          <a:xfrm>
            <a:off x="2779174" y="444885"/>
            <a:ext cx="7950984" cy="1081705"/>
          </a:xfrm>
        </p:spPr>
        <p:txBody>
          <a:bodyPr/>
          <a:lstStyle/>
          <a:p>
            <a:r>
              <a:rPr lang="en-US" dirty="0"/>
              <a:t>3. L-Shape Composition</a:t>
            </a:r>
          </a:p>
        </p:txBody>
      </p:sp>
      <p:sp>
        <p:nvSpPr>
          <p:cNvPr id="3" name="Content Placeholder 2">
            <a:extLst>
              <a:ext uri="{FF2B5EF4-FFF2-40B4-BE49-F238E27FC236}">
                <a16:creationId xmlns:a16="http://schemas.microsoft.com/office/drawing/2014/main" id="{1F49B82B-9F09-4549-8969-26930B74DEA7}"/>
              </a:ext>
            </a:extLst>
          </p:cNvPr>
          <p:cNvSpPr>
            <a:spLocks noGrp="1"/>
          </p:cNvSpPr>
          <p:nvPr>
            <p:ph sz="half" idx="1"/>
          </p:nvPr>
        </p:nvSpPr>
        <p:spPr>
          <a:xfrm>
            <a:off x="1827452" y="1526590"/>
            <a:ext cx="3891960" cy="3997828"/>
          </a:xfrm>
        </p:spPr>
        <p:txBody>
          <a:bodyPr/>
          <a:lstStyle/>
          <a:p>
            <a:r>
              <a:rPr lang="en-US" dirty="0"/>
              <a:t>The L-shape creates a sense of calm and harmony. </a:t>
            </a:r>
          </a:p>
          <a:p>
            <a:r>
              <a:rPr lang="en-US" dirty="0"/>
              <a:t>It is often used in landscape images.</a:t>
            </a:r>
          </a:p>
          <a:p>
            <a:r>
              <a:rPr lang="en-US" dirty="0"/>
              <a:t>Can accentuate an element in the foreground, but still place it in space.</a:t>
            </a:r>
          </a:p>
        </p:txBody>
      </p:sp>
      <p:sp>
        <p:nvSpPr>
          <p:cNvPr id="4" name="Content Placeholder 3">
            <a:extLst>
              <a:ext uri="{FF2B5EF4-FFF2-40B4-BE49-F238E27FC236}">
                <a16:creationId xmlns:a16="http://schemas.microsoft.com/office/drawing/2014/main" id="{3AF48EEB-B73E-2249-97FF-686FAF88B14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86B7D728-FC29-F245-B5A6-2AAB9D082D2F}"/>
              </a:ext>
            </a:extLst>
          </p:cNvPr>
          <p:cNvPicPr>
            <a:picLocks noChangeAspect="1"/>
          </p:cNvPicPr>
          <p:nvPr/>
        </p:nvPicPr>
        <p:blipFill>
          <a:blip r:embed="rId2"/>
          <a:stretch>
            <a:fillRect/>
          </a:stretch>
        </p:blipFill>
        <p:spPr>
          <a:xfrm>
            <a:off x="6666635" y="1182896"/>
            <a:ext cx="4063523" cy="5228798"/>
          </a:xfrm>
          <a:prstGeom prst="rect">
            <a:avLst/>
          </a:prstGeom>
        </p:spPr>
      </p:pic>
      <p:sp>
        <p:nvSpPr>
          <p:cNvPr id="6" name="TextBox 5">
            <a:extLst>
              <a:ext uri="{FF2B5EF4-FFF2-40B4-BE49-F238E27FC236}">
                <a16:creationId xmlns:a16="http://schemas.microsoft.com/office/drawing/2014/main" id="{63B8C656-5485-774E-9F6B-0E0FBA8177D2}"/>
              </a:ext>
            </a:extLst>
          </p:cNvPr>
          <p:cNvSpPr txBox="1"/>
          <p:nvPr/>
        </p:nvSpPr>
        <p:spPr>
          <a:xfrm>
            <a:off x="6497334" y="6488668"/>
            <a:ext cx="4891147" cy="369332"/>
          </a:xfrm>
          <a:prstGeom prst="rect">
            <a:avLst/>
          </a:prstGeom>
          <a:noFill/>
        </p:spPr>
        <p:txBody>
          <a:bodyPr wrap="none" rtlCol="0">
            <a:spAutoFit/>
          </a:bodyPr>
          <a:lstStyle/>
          <a:p>
            <a:r>
              <a:rPr lang="en-US" dirty="0"/>
              <a:t>Albrecht Durer, 1498, Self Portrait with Gloves</a:t>
            </a:r>
          </a:p>
        </p:txBody>
      </p:sp>
      <p:sp>
        <p:nvSpPr>
          <p:cNvPr id="7" name="Freeform 6">
            <a:extLst>
              <a:ext uri="{FF2B5EF4-FFF2-40B4-BE49-F238E27FC236}">
                <a16:creationId xmlns:a16="http://schemas.microsoft.com/office/drawing/2014/main" id="{A3EE3299-48A8-3B49-A383-89E25DB7B175}"/>
              </a:ext>
            </a:extLst>
          </p:cNvPr>
          <p:cNvSpPr/>
          <p:nvPr/>
        </p:nvSpPr>
        <p:spPr>
          <a:xfrm>
            <a:off x="6919415" y="1282890"/>
            <a:ext cx="3753134" cy="5008728"/>
          </a:xfrm>
          <a:custGeom>
            <a:avLst/>
            <a:gdLst>
              <a:gd name="connsiteX0" fmla="*/ 232012 w 3753134"/>
              <a:gd name="connsiteY0" fmla="*/ 27295 h 5008728"/>
              <a:gd name="connsiteX1" fmla="*/ 2183642 w 3753134"/>
              <a:gd name="connsiteY1" fmla="*/ 0 h 5008728"/>
              <a:gd name="connsiteX2" fmla="*/ 2224585 w 3753134"/>
              <a:gd name="connsiteY2" fmla="*/ 3398292 h 5008728"/>
              <a:gd name="connsiteX3" fmla="*/ 3753134 w 3753134"/>
              <a:gd name="connsiteY3" fmla="*/ 3398292 h 5008728"/>
              <a:gd name="connsiteX4" fmla="*/ 3725839 w 3753134"/>
              <a:gd name="connsiteY4" fmla="*/ 5008728 h 5008728"/>
              <a:gd name="connsiteX5" fmla="*/ 0 w 3753134"/>
              <a:gd name="connsiteY5" fmla="*/ 4926841 h 5008728"/>
              <a:gd name="connsiteX6" fmla="*/ 54591 w 3753134"/>
              <a:gd name="connsiteY6" fmla="*/ 0 h 5008728"/>
              <a:gd name="connsiteX7" fmla="*/ 327546 w 3753134"/>
              <a:gd name="connsiteY7" fmla="*/ 27295 h 5008728"/>
              <a:gd name="connsiteX8" fmla="*/ 286603 w 3753134"/>
              <a:gd name="connsiteY8" fmla="*/ 13647 h 500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134" h="5008728">
                <a:moveTo>
                  <a:pt x="232012" y="27295"/>
                </a:moveTo>
                <a:lnTo>
                  <a:pt x="2183642" y="0"/>
                </a:lnTo>
                <a:lnTo>
                  <a:pt x="2224585" y="3398292"/>
                </a:lnTo>
                <a:lnTo>
                  <a:pt x="3753134" y="3398292"/>
                </a:lnTo>
                <a:lnTo>
                  <a:pt x="3725839" y="5008728"/>
                </a:lnTo>
                <a:lnTo>
                  <a:pt x="0" y="4926841"/>
                </a:lnTo>
                <a:lnTo>
                  <a:pt x="54591" y="0"/>
                </a:lnTo>
                <a:lnTo>
                  <a:pt x="327546" y="27295"/>
                </a:lnTo>
                <a:lnTo>
                  <a:pt x="286603" y="13647"/>
                </a:ln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62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3DF6-47E6-9C49-80B7-9D36FEAE0EDC}"/>
              </a:ext>
            </a:extLst>
          </p:cNvPr>
          <p:cNvSpPr>
            <a:spLocks noGrp="1"/>
          </p:cNvSpPr>
          <p:nvPr>
            <p:ph type="title"/>
          </p:nvPr>
        </p:nvSpPr>
        <p:spPr/>
        <p:txBody>
          <a:bodyPr/>
          <a:lstStyle/>
          <a:p>
            <a:r>
              <a:rPr lang="en-US" dirty="0"/>
              <a:t>4. S or Z curve:</a:t>
            </a:r>
          </a:p>
        </p:txBody>
      </p:sp>
      <p:sp>
        <p:nvSpPr>
          <p:cNvPr id="3" name="Content Placeholder 2">
            <a:extLst>
              <a:ext uri="{FF2B5EF4-FFF2-40B4-BE49-F238E27FC236}">
                <a16:creationId xmlns:a16="http://schemas.microsoft.com/office/drawing/2014/main" id="{0CDF3DD4-7E02-8F49-9C3A-C4B69360E03C}"/>
              </a:ext>
            </a:extLst>
          </p:cNvPr>
          <p:cNvSpPr>
            <a:spLocks noGrp="1"/>
          </p:cNvSpPr>
          <p:nvPr>
            <p:ph sz="half" idx="1"/>
          </p:nvPr>
        </p:nvSpPr>
        <p:spPr/>
        <p:txBody>
          <a:bodyPr>
            <a:noAutofit/>
          </a:bodyPr>
          <a:lstStyle/>
          <a:p>
            <a:r>
              <a:rPr lang="en-US" sz="2800" dirty="0"/>
              <a:t>A winding line draws the viewer’s eye into the image.</a:t>
            </a:r>
          </a:p>
          <a:p>
            <a:r>
              <a:rPr lang="en-US" sz="2800" dirty="0"/>
              <a:t>It can help lead the eye to the focal point.</a:t>
            </a:r>
          </a:p>
          <a:p>
            <a:r>
              <a:rPr lang="en-US" sz="2800" dirty="0"/>
              <a:t>Can help create depth</a:t>
            </a:r>
          </a:p>
        </p:txBody>
      </p:sp>
      <p:pic>
        <p:nvPicPr>
          <p:cNvPr id="5" name="Picture 4">
            <a:extLst>
              <a:ext uri="{FF2B5EF4-FFF2-40B4-BE49-F238E27FC236}">
                <a16:creationId xmlns:a16="http://schemas.microsoft.com/office/drawing/2014/main" id="{C3D00A8F-8FD1-BA4A-910E-7F9AF9AB458F}"/>
              </a:ext>
            </a:extLst>
          </p:cNvPr>
          <p:cNvPicPr>
            <a:picLocks noChangeAspect="1"/>
          </p:cNvPicPr>
          <p:nvPr/>
        </p:nvPicPr>
        <p:blipFill>
          <a:blip r:embed="rId2"/>
          <a:stretch>
            <a:fillRect/>
          </a:stretch>
        </p:blipFill>
        <p:spPr>
          <a:xfrm>
            <a:off x="6526134" y="2052114"/>
            <a:ext cx="4699761" cy="3231086"/>
          </a:xfrm>
          <a:prstGeom prst="rect">
            <a:avLst/>
          </a:prstGeom>
        </p:spPr>
      </p:pic>
      <p:sp>
        <p:nvSpPr>
          <p:cNvPr id="6" name="TextBox 5">
            <a:extLst>
              <a:ext uri="{FF2B5EF4-FFF2-40B4-BE49-F238E27FC236}">
                <a16:creationId xmlns:a16="http://schemas.microsoft.com/office/drawing/2014/main" id="{70FFDC32-3500-6A41-9FF8-4B77B58A5DAF}"/>
              </a:ext>
            </a:extLst>
          </p:cNvPr>
          <p:cNvSpPr txBox="1"/>
          <p:nvPr/>
        </p:nvSpPr>
        <p:spPr>
          <a:xfrm>
            <a:off x="7874000" y="5503333"/>
            <a:ext cx="1646605" cy="369332"/>
          </a:xfrm>
          <a:prstGeom prst="rect">
            <a:avLst/>
          </a:prstGeom>
          <a:noFill/>
        </p:spPr>
        <p:txBody>
          <a:bodyPr wrap="none" rtlCol="0">
            <a:spAutoFit/>
          </a:bodyPr>
          <a:lstStyle/>
          <a:p>
            <a:r>
              <a:rPr lang="en-US" dirty="0"/>
              <a:t>Ralph Basford</a:t>
            </a:r>
          </a:p>
        </p:txBody>
      </p:sp>
    </p:spTree>
    <p:extLst>
      <p:ext uri="{BB962C8B-B14F-4D97-AF65-F5344CB8AC3E}">
        <p14:creationId xmlns:p14="http://schemas.microsoft.com/office/powerpoint/2010/main" val="39018626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{AF2FAC48-4060-7F4A-837D-EE9EE5CDC609}tf16401378</Template>
  <TotalTime>67</TotalTime>
  <Words>586</Words>
  <Application>Microsoft Macintosh PowerPoint</Application>
  <PresentationFormat>Widescreen</PresentationFormat>
  <Paragraphs>71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MS Shell Dlg 2</vt:lpstr>
      <vt:lpstr>Wingdings</vt:lpstr>
      <vt:lpstr>Wingdings 3</vt:lpstr>
      <vt:lpstr>Madison</vt:lpstr>
      <vt:lpstr>COMPOSITION</vt:lpstr>
      <vt:lpstr>“Composition is the art of arranging in a decorative manner the diverse elements at the painter’s command to express his feelings.”  Henri Matisse (A painter’s Notebook)</vt:lpstr>
      <vt:lpstr>“…You can have a SUCCESSFUL PAINTING with good composition and less than perfect technique, but you CANNOT have a successful painting with great technique &amp; poor composition.”   -Cecile Baird   </vt:lpstr>
      <vt:lpstr>In today’s lesson:</vt:lpstr>
      <vt:lpstr>Compositional Structure</vt:lpstr>
      <vt:lpstr>1. Rule of Thirds:</vt:lpstr>
      <vt:lpstr>2. Triangle Composition:</vt:lpstr>
      <vt:lpstr>3. L-Shape Composition</vt:lpstr>
      <vt:lpstr>4. S or Z curve:</vt:lpstr>
      <vt:lpstr>5. O-Shape/Circular Composition:</vt:lpstr>
      <vt:lpstr>6. Diagonal:</vt:lpstr>
      <vt:lpstr>Selective Cropping:</vt:lpstr>
      <vt:lpstr>Emphasis and Focal Point:</vt:lpstr>
      <vt:lpstr>A: Contrast: Contrasting color, value, size, texture, etc</vt:lpstr>
      <vt:lpstr>B: Leading Lines: Lines or implied lines will direct the viewer’s visual path. Use line to direct the eye to the focal point.</vt:lpstr>
      <vt:lpstr>C: Location or Placement: The eyes are naturally drawn toward the center of an artwork, but they also look for the main subject. Be strategic. </vt:lpstr>
      <vt:lpstr>D: Isolation: When an object is place alone and away from the other objects in an artwork, the viewer’s eye is drawn to the isolated shapes.</vt:lpstr>
      <vt:lpstr>Hierarchy</vt:lpstr>
      <vt:lpstr>Assignment: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COMPOSITION</dc:title>
  <dc:creator>Microsoft Office User</dc:creator>
  <cp:lastModifiedBy>Microsoft Office User</cp:lastModifiedBy>
  <cp:revision>7</cp:revision>
  <dcterms:created xsi:type="dcterms:W3CDTF">2019-09-23T06:25:50Z</dcterms:created>
  <dcterms:modified xsi:type="dcterms:W3CDTF">2019-09-23T07:33:00Z</dcterms:modified>
</cp:coreProperties>
</file>