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5"/>
    <p:restoredTop sz="94633"/>
  </p:normalViewPr>
  <p:slideViewPr>
    <p:cSldViewPr snapToGrid="0" snapToObjects="1">
      <p:cViewPr varScale="1">
        <p:scale>
          <a:sx n="107" d="100"/>
          <a:sy n="107" d="100"/>
        </p:scale>
        <p:origin x="17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8DB0-AB7B-C346-9955-78F26C25D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ECDE1-35DB-C344-8F78-A1AD4F071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FD5B5-E8E9-CB49-8DEB-3BD6369EF37C}"/>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861CD1DE-F933-A84D-9117-DD1349B2E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C8A17-5E76-DB4A-90AF-7DE692BC85D4}"/>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147784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FE27-4904-D148-8312-CB7487257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94E52A-37AF-D44F-9E37-3E3C94B571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CB397-F3ED-244C-BC58-E57BC53747B2}"/>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62E78E78-182E-584B-9B7B-78D44A3A3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79381-19AB-0E46-8BFE-E543722CDB54}"/>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382071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09B3C-B230-874A-9A28-9E4169C371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7CE99-367C-9342-8099-0DA7034EBC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0CA37-EA73-BD4F-A3FE-6228B0B07EFC}"/>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992E3A75-44B8-0045-AB8E-BED89EB5F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11CD6-BB20-9C41-9213-2520C846FB8B}"/>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2914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5CF-E077-444D-96EA-9F073A589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85C8-7748-D24F-BEC7-B550BA19CB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1A5E-1E3C-A14D-B593-5F8D60FA6749}"/>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188CA94B-2249-D549-9F16-9B56E86D1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02741-2CFE-CE46-BBA9-8A9780AF2CCF}"/>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380382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BEFA-EC35-8E43-97B8-55D4B35224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62ECCD-117C-2B4C-B8FE-E9034B2DC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CC027B-DFBA-DD4C-A57C-3FE831E08B70}"/>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AF0913D6-A599-A44E-9F1A-F25D0E95A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198CD-4E05-8046-B4AF-8A178BB8E8FD}"/>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340756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A64A-E227-9C4F-8C60-696836590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26DF-252D-9045-9D1B-DA8C32DBEC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DACDA-AED7-AB4D-8156-F05FB55EA8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9D6FC7-468B-AC48-82ED-29302A071600}"/>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6" name="Footer Placeholder 5">
            <a:extLst>
              <a:ext uri="{FF2B5EF4-FFF2-40B4-BE49-F238E27FC236}">
                <a16:creationId xmlns:a16="http://schemas.microsoft.com/office/drawing/2014/main" id="{C8A2D257-010B-3041-BA18-D6914A39E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BC931-8C56-9C40-BB11-EA2B6E6C2CB3}"/>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278915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6FC2-75F5-0548-8CC0-18E0755190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F24AA-FAAE-8947-9EEE-F076CBC6B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FE35AE-DFCB-DC44-A27E-6E7C33DD47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4126E-B548-AE46-8A5D-5A2A25970D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16D8F0-AFE7-9E45-A520-36C4A901F6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5DB924-2139-EA46-9CA9-02A312D4D677}"/>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8" name="Footer Placeholder 7">
            <a:extLst>
              <a:ext uri="{FF2B5EF4-FFF2-40B4-BE49-F238E27FC236}">
                <a16:creationId xmlns:a16="http://schemas.microsoft.com/office/drawing/2014/main" id="{AFE7327C-6327-3443-9D07-F23B65A676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06CD0B-55D5-4343-927F-299267D93B31}"/>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395874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F485-42C5-FE4A-93F0-0CFCDA4C4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835BF5-FC7F-7247-B774-EAD525B18606}"/>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4" name="Footer Placeholder 3">
            <a:extLst>
              <a:ext uri="{FF2B5EF4-FFF2-40B4-BE49-F238E27FC236}">
                <a16:creationId xmlns:a16="http://schemas.microsoft.com/office/drawing/2014/main" id="{F5EFF7A5-34D1-C943-96D1-BE86188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5E8B0-F0D2-C045-8D69-42CCA0D3FF6D}"/>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235673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82AF0-0406-E54D-815F-37FCF12B1DB8}"/>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3" name="Footer Placeholder 2">
            <a:extLst>
              <a:ext uri="{FF2B5EF4-FFF2-40B4-BE49-F238E27FC236}">
                <a16:creationId xmlns:a16="http://schemas.microsoft.com/office/drawing/2014/main" id="{605B02D1-D088-C24F-ADF9-52619690C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0CE7BF-7E79-6841-B808-9E374A19CB6B}"/>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266822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9E11-0620-9845-86DD-CA72182C9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E6594E-7566-084C-A1BF-454D036CA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1CFD9-4B0B-B549-A8BD-FC1EF31BD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248709-CDE2-8D47-AC54-199F4D836ABF}"/>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6" name="Footer Placeholder 5">
            <a:extLst>
              <a:ext uri="{FF2B5EF4-FFF2-40B4-BE49-F238E27FC236}">
                <a16:creationId xmlns:a16="http://schemas.microsoft.com/office/drawing/2014/main" id="{4F2B0F9D-75BF-5441-B81B-84B345307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B6EE5-49D3-A14B-846B-F0A03A4E46B3}"/>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282328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D579-5471-9246-A8A6-3568F951E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5E838-760B-184B-80EA-7E5C6252A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512353-490E-5E4C-B0A2-D9E9FBD7C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E85F7C-39B2-194B-8522-E327B3B31C91}"/>
              </a:ext>
            </a:extLst>
          </p:cNvPr>
          <p:cNvSpPr>
            <a:spLocks noGrp="1"/>
          </p:cNvSpPr>
          <p:nvPr>
            <p:ph type="dt" sz="half" idx="10"/>
          </p:nvPr>
        </p:nvSpPr>
        <p:spPr/>
        <p:txBody>
          <a:bodyPr/>
          <a:lstStyle/>
          <a:p>
            <a:fld id="{96C658CF-B77D-2548-B73C-D289A09AE611}" type="datetimeFigureOut">
              <a:rPr lang="en-US" smtClean="0"/>
              <a:t>9/3/19</a:t>
            </a:fld>
            <a:endParaRPr lang="en-US"/>
          </a:p>
        </p:txBody>
      </p:sp>
      <p:sp>
        <p:nvSpPr>
          <p:cNvPr id="6" name="Footer Placeholder 5">
            <a:extLst>
              <a:ext uri="{FF2B5EF4-FFF2-40B4-BE49-F238E27FC236}">
                <a16:creationId xmlns:a16="http://schemas.microsoft.com/office/drawing/2014/main" id="{22F118CF-B217-4743-B3D1-1A99660B1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5C64C-8A05-474E-BA2D-41F866699841}"/>
              </a:ext>
            </a:extLst>
          </p:cNvPr>
          <p:cNvSpPr>
            <a:spLocks noGrp="1"/>
          </p:cNvSpPr>
          <p:nvPr>
            <p:ph type="sldNum" sz="quarter" idx="12"/>
          </p:nvPr>
        </p:nvSpPr>
        <p:spPr/>
        <p:txBody>
          <a:bodyPr/>
          <a:lstStyle/>
          <a:p>
            <a:fld id="{42C34A25-D458-7A43-8240-BEC7589AC61A}" type="slidenum">
              <a:rPr lang="en-US" smtClean="0"/>
              <a:t>‹#›</a:t>
            </a:fld>
            <a:endParaRPr lang="en-US"/>
          </a:p>
        </p:txBody>
      </p:sp>
    </p:spTree>
    <p:extLst>
      <p:ext uri="{BB962C8B-B14F-4D97-AF65-F5344CB8AC3E}">
        <p14:creationId xmlns:p14="http://schemas.microsoft.com/office/powerpoint/2010/main" val="111084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F5271-857B-484E-9616-0B68BDC18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53A7BE-E069-2041-A28F-A72775304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2A481-8C26-AC44-8472-757C47F11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58CF-B77D-2548-B73C-D289A09AE611}" type="datetimeFigureOut">
              <a:rPr lang="en-US" smtClean="0"/>
              <a:t>9/3/19</a:t>
            </a:fld>
            <a:endParaRPr lang="en-US"/>
          </a:p>
        </p:txBody>
      </p:sp>
      <p:sp>
        <p:nvSpPr>
          <p:cNvPr id="5" name="Footer Placeholder 4">
            <a:extLst>
              <a:ext uri="{FF2B5EF4-FFF2-40B4-BE49-F238E27FC236}">
                <a16:creationId xmlns:a16="http://schemas.microsoft.com/office/drawing/2014/main" id="{E3A14EEA-215F-CD42-ABFA-06BC7C14D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033F03-349C-5745-AC83-592E6F4DC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34A25-D458-7A43-8240-BEC7589AC61A}" type="slidenum">
              <a:rPr lang="en-US" smtClean="0"/>
              <a:t>‹#›</a:t>
            </a:fld>
            <a:endParaRPr lang="en-US"/>
          </a:p>
        </p:txBody>
      </p:sp>
    </p:spTree>
    <p:extLst>
      <p:ext uri="{BB962C8B-B14F-4D97-AF65-F5344CB8AC3E}">
        <p14:creationId xmlns:p14="http://schemas.microsoft.com/office/powerpoint/2010/main" val="82370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kew.org/kew-gardens/attractions/marianne-north-gallery"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mymodernmet.com/ernst-haeckel-art-and-science-illustrations/"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tiffanybozic.com/"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zadokbendavid.com/"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s://www.kasasagidesign.com/"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2554-4A2B-C44B-980D-1C14E86482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D44370-4199-2842-B28E-AD93B5E9DC8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968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5068-3CD9-EF4C-9E9C-ADB1897807DF}"/>
              </a:ext>
            </a:extLst>
          </p:cNvPr>
          <p:cNvSpPr>
            <a:spLocks noGrp="1"/>
          </p:cNvSpPr>
          <p:nvPr>
            <p:ph type="title"/>
          </p:nvPr>
        </p:nvSpPr>
        <p:spPr/>
        <p:txBody>
          <a:bodyPr/>
          <a:lstStyle/>
          <a:p>
            <a:r>
              <a:rPr lang="en-CA" b="1" i="1" dirty="0"/>
              <a:t>De Materia </a:t>
            </a:r>
            <a:r>
              <a:rPr lang="en-CA" b="1" i="1" dirty="0" err="1"/>
              <a:t>Medica</a:t>
            </a:r>
            <a:endParaRPr lang="en-US" dirty="0"/>
          </a:p>
        </p:txBody>
      </p:sp>
      <p:sp>
        <p:nvSpPr>
          <p:cNvPr id="3" name="Picture Placeholder 2">
            <a:extLst>
              <a:ext uri="{FF2B5EF4-FFF2-40B4-BE49-F238E27FC236}">
                <a16:creationId xmlns:a16="http://schemas.microsoft.com/office/drawing/2014/main" id="{F5C220EE-5F1F-094B-B4BC-86DBFBA74713}"/>
              </a:ext>
            </a:extLst>
          </p:cNvPr>
          <p:cNvSpPr>
            <a:spLocks noGrp="1"/>
          </p:cNvSpPr>
          <p:nvPr>
            <p:ph type="pic" idx="1"/>
          </p:nvPr>
        </p:nvSpPr>
        <p:spPr/>
      </p:sp>
      <p:sp>
        <p:nvSpPr>
          <p:cNvPr id="4" name="Text Placeholder 3">
            <a:extLst>
              <a:ext uri="{FF2B5EF4-FFF2-40B4-BE49-F238E27FC236}">
                <a16:creationId xmlns:a16="http://schemas.microsoft.com/office/drawing/2014/main" id="{7DB6BE0C-B4DB-8A4B-9767-4246A8E0563F}"/>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CA" sz="2000" dirty="0"/>
              <a:t>50 and 70 CE</a:t>
            </a:r>
          </a:p>
          <a:p>
            <a:pPr marL="285750" indent="-285750">
              <a:buFont typeface="Arial" panose="020B0604020202020204" pitchFamily="34" charset="0"/>
              <a:buChar char="•"/>
            </a:pPr>
            <a:r>
              <a:rPr lang="en-CA" sz="2000" dirty="0"/>
              <a:t>an illustrated book titled </a:t>
            </a:r>
            <a:r>
              <a:rPr lang="en-CA" sz="2000" b="1" i="1" dirty="0"/>
              <a:t>De Materia </a:t>
            </a:r>
            <a:r>
              <a:rPr lang="en-CA" sz="2000" b="1" i="1" dirty="0" err="1"/>
              <a:t>Medica</a:t>
            </a:r>
            <a:r>
              <a:rPr lang="en-CA" sz="2000" i="1" dirty="0"/>
              <a:t> </a:t>
            </a:r>
          </a:p>
          <a:p>
            <a:pPr marL="285750" indent="-285750">
              <a:buFont typeface="Arial" panose="020B0604020202020204" pitchFamily="34" charset="0"/>
              <a:buChar char="•"/>
            </a:pPr>
            <a:r>
              <a:rPr lang="en-CA" sz="2000" dirty="0"/>
              <a:t>created by Greek botanist </a:t>
            </a:r>
            <a:r>
              <a:rPr lang="en-CA" sz="2000" dirty="0" err="1"/>
              <a:t>Pedanius</a:t>
            </a:r>
            <a:r>
              <a:rPr lang="en-CA" sz="2000" dirty="0"/>
              <a:t> </a:t>
            </a:r>
            <a:r>
              <a:rPr lang="en-CA" sz="2000" dirty="0" err="1"/>
              <a:t>Dioscorides</a:t>
            </a:r>
            <a:r>
              <a:rPr lang="en-CA" sz="2000" dirty="0"/>
              <a:t>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What was it used for?</a:t>
            </a:r>
            <a:endParaRPr lang="en-US" sz="2000" dirty="0"/>
          </a:p>
        </p:txBody>
      </p:sp>
      <p:pic>
        <p:nvPicPr>
          <p:cNvPr id="5" name="Picture 4">
            <a:extLst>
              <a:ext uri="{FF2B5EF4-FFF2-40B4-BE49-F238E27FC236}">
                <a16:creationId xmlns:a16="http://schemas.microsoft.com/office/drawing/2014/main" id="{22B4E11A-F5CD-6342-82E3-6DB2025B6804}"/>
              </a:ext>
            </a:extLst>
          </p:cNvPr>
          <p:cNvPicPr>
            <a:picLocks noChangeAspect="1"/>
          </p:cNvPicPr>
          <p:nvPr/>
        </p:nvPicPr>
        <p:blipFill>
          <a:blip r:embed="rId2"/>
          <a:stretch>
            <a:fillRect/>
          </a:stretch>
        </p:blipFill>
        <p:spPr>
          <a:xfrm>
            <a:off x="4902283" y="807221"/>
            <a:ext cx="6984918" cy="5234032"/>
          </a:xfrm>
          <a:prstGeom prst="rect">
            <a:avLst/>
          </a:prstGeom>
        </p:spPr>
      </p:pic>
    </p:spTree>
    <p:extLst>
      <p:ext uri="{BB962C8B-B14F-4D97-AF65-F5344CB8AC3E}">
        <p14:creationId xmlns:p14="http://schemas.microsoft.com/office/powerpoint/2010/main" val="21124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2286-2003-1744-8EC3-CEEA6AA3BF62}"/>
              </a:ext>
            </a:extLst>
          </p:cNvPr>
          <p:cNvSpPr>
            <a:spLocks noGrp="1"/>
          </p:cNvSpPr>
          <p:nvPr>
            <p:ph type="title"/>
          </p:nvPr>
        </p:nvSpPr>
        <p:spPr/>
        <p:txBody>
          <a:bodyPr/>
          <a:lstStyle/>
          <a:p>
            <a:r>
              <a:rPr lang="en-CA" b="1" cap="all" dirty="0"/>
              <a:t>MARIA SIBYLLA MERIAN (1647 – 1717)</a:t>
            </a:r>
            <a:br>
              <a:rPr lang="en-CA" cap="all" dirty="0"/>
            </a:br>
            <a:endParaRPr lang="en-US" dirty="0"/>
          </a:p>
        </p:txBody>
      </p:sp>
      <p:sp>
        <p:nvSpPr>
          <p:cNvPr id="3" name="Picture Placeholder 2">
            <a:extLst>
              <a:ext uri="{FF2B5EF4-FFF2-40B4-BE49-F238E27FC236}">
                <a16:creationId xmlns:a16="http://schemas.microsoft.com/office/drawing/2014/main" id="{EEAD34AE-2D0B-F741-AD75-E2A96A3F4A0B}"/>
              </a:ext>
            </a:extLst>
          </p:cNvPr>
          <p:cNvSpPr>
            <a:spLocks noGrp="1"/>
          </p:cNvSpPr>
          <p:nvPr>
            <p:ph type="pic" idx="1"/>
          </p:nvPr>
        </p:nvSpPr>
        <p:spPr/>
      </p:sp>
      <p:sp>
        <p:nvSpPr>
          <p:cNvPr id="4" name="Text Placeholder 3">
            <a:extLst>
              <a:ext uri="{FF2B5EF4-FFF2-40B4-BE49-F238E27FC236}">
                <a16:creationId xmlns:a16="http://schemas.microsoft.com/office/drawing/2014/main" id="{342267BE-7E22-D44A-B083-7B934E860387}"/>
              </a:ext>
            </a:extLst>
          </p:cNvPr>
          <p:cNvSpPr>
            <a:spLocks noGrp="1"/>
          </p:cNvSpPr>
          <p:nvPr>
            <p:ph type="body" sz="half" idx="2"/>
          </p:nvPr>
        </p:nvSpPr>
        <p:spPr/>
        <p:txBody>
          <a:bodyPr>
            <a:normAutofit/>
          </a:bodyPr>
          <a:lstStyle/>
          <a:p>
            <a:r>
              <a:rPr lang="en-CA" sz="2400" dirty="0"/>
              <a:t>Regarded as one of the greatest ever botanical artists, German artist Maria Sibylla </a:t>
            </a:r>
            <a:r>
              <a:rPr lang="en-CA" sz="2400" dirty="0" err="1"/>
              <a:t>Merian</a:t>
            </a:r>
            <a:r>
              <a:rPr lang="en-CA" sz="2400" dirty="0"/>
              <a:t> created stunning natural history paintings in her own distinct style. She’s best known for illustrating the life cycle of an insect against the background of its host plant.</a:t>
            </a:r>
            <a:endParaRPr lang="en-US" sz="2400" dirty="0"/>
          </a:p>
        </p:txBody>
      </p:sp>
      <p:pic>
        <p:nvPicPr>
          <p:cNvPr id="5" name="Picture 4">
            <a:extLst>
              <a:ext uri="{FF2B5EF4-FFF2-40B4-BE49-F238E27FC236}">
                <a16:creationId xmlns:a16="http://schemas.microsoft.com/office/drawing/2014/main" id="{37B7F717-1E19-FC48-B2CE-93BED98381AD}"/>
              </a:ext>
            </a:extLst>
          </p:cNvPr>
          <p:cNvPicPr>
            <a:picLocks noChangeAspect="1"/>
          </p:cNvPicPr>
          <p:nvPr/>
        </p:nvPicPr>
        <p:blipFill>
          <a:blip r:embed="rId2"/>
          <a:stretch>
            <a:fillRect/>
          </a:stretch>
        </p:blipFill>
        <p:spPr>
          <a:xfrm>
            <a:off x="5641677" y="54016"/>
            <a:ext cx="5255222" cy="6768726"/>
          </a:xfrm>
          <a:prstGeom prst="rect">
            <a:avLst/>
          </a:prstGeom>
        </p:spPr>
      </p:pic>
    </p:spTree>
    <p:extLst>
      <p:ext uri="{BB962C8B-B14F-4D97-AF65-F5344CB8AC3E}">
        <p14:creationId xmlns:p14="http://schemas.microsoft.com/office/powerpoint/2010/main" val="136995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3C57-FE4B-074F-B8C3-B26953B5A59F}"/>
              </a:ext>
            </a:extLst>
          </p:cNvPr>
          <p:cNvSpPr>
            <a:spLocks noGrp="1"/>
          </p:cNvSpPr>
          <p:nvPr>
            <p:ph type="title"/>
          </p:nvPr>
        </p:nvSpPr>
        <p:spPr/>
        <p:txBody>
          <a:bodyPr>
            <a:normAutofit fontScale="90000"/>
          </a:bodyPr>
          <a:lstStyle/>
          <a:p>
            <a:r>
              <a:rPr lang="en-CA" b="1" cap="all" dirty="0"/>
              <a:t>PIERRE-JOSEPH REDOUTÉ (1766 – 1854)</a:t>
            </a:r>
            <a:br>
              <a:rPr lang="en-CA" cap="all" dirty="0"/>
            </a:br>
            <a:endParaRPr lang="en-US" dirty="0"/>
          </a:p>
        </p:txBody>
      </p:sp>
      <p:sp>
        <p:nvSpPr>
          <p:cNvPr id="3" name="Picture Placeholder 2">
            <a:extLst>
              <a:ext uri="{FF2B5EF4-FFF2-40B4-BE49-F238E27FC236}">
                <a16:creationId xmlns:a16="http://schemas.microsoft.com/office/drawing/2014/main" id="{704D18AE-055F-FE42-A2F4-3770E015AE42}"/>
              </a:ext>
            </a:extLst>
          </p:cNvPr>
          <p:cNvSpPr>
            <a:spLocks noGrp="1"/>
          </p:cNvSpPr>
          <p:nvPr>
            <p:ph type="pic" idx="1"/>
          </p:nvPr>
        </p:nvSpPr>
        <p:spPr/>
      </p:sp>
      <p:sp>
        <p:nvSpPr>
          <p:cNvPr id="4" name="Text Placeholder 3">
            <a:extLst>
              <a:ext uri="{FF2B5EF4-FFF2-40B4-BE49-F238E27FC236}">
                <a16:creationId xmlns:a16="http://schemas.microsoft.com/office/drawing/2014/main" id="{326046DA-9754-A544-9757-D06F6DFF340B}"/>
              </a:ext>
            </a:extLst>
          </p:cNvPr>
          <p:cNvSpPr>
            <a:spLocks noGrp="1"/>
          </p:cNvSpPr>
          <p:nvPr>
            <p:ph type="body" sz="half" idx="2"/>
          </p:nvPr>
        </p:nvSpPr>
        <p:spPr/>
        <p:txBody>
          <a:bodyPr>
            <a:normAutofit/>
          </a:bodyPr>
          <a:lstStyle/>
          <a:p>
            <a:r>
              <a:rPr lang="en-CA" sz="2400" dirty="0"/>
              <a:t>Employed as a royal flower painter by both Marie Antoinette (the last Queen of France) and the Empress Josephine Bonaparte, French artist Pierre-Joseph </a:t>
            </a:r>
            <a:r>
              <a:rPr lang="en-CA" sz="2400" dirty="0" err="1"/>
              <a:t>Redouté</a:t>
            </a:r>
            <a:r>
              <a:rPr lang="en-CA" sz="2400" dirty="0"/>
              <a:t> is renowned for his paintings of roses, lilies, and other flowers—many of which remain popular today.</a:t>
            </a:r>
            <a:endParaRPr lang="en-US" sz="2400" dirty="0"/>
          </a:p>
        </p:txBody>
      </p:sp>
      <p:pic>
        <p:nvPicPr>
          <p:cNvPr id="5" name="Picture 4">
            <a:extLst>
              <a:ext uri="{FF2B5EF4-FFF2-40B4-BE49-F238E27FC236}">
                <a16:creationId xmlns:a16="http://schemas.microsoft.com/office/drawing/2014/main" id="{3065EE3A-7526-A347-9312-969B48E311CF}"/>
              </a:ext>
            </a:extLst>
          </p:cNvPr>
          <p:cNvPicPr>
            <a:picLocks noChangeAspect="1"/>
          </p:cNvPicPr>
          <p:nvPr/>
        </p:nvPicPr>
        <p:blipFill>
          <a:blip r:embed="rId2"/>
          <a:stretch>
            <a:fillRect/>
          </a:stretch>
        </p:blipFill>
        <p:spPr>
          <a:xfrm>
            <a:off x="5686054" y="0"/>
            <a:ext cx="4762500" cy="6858000"/>
          </a:xfrm>
          <a:prstGeom prst="rect">
            <a:avLst/>
          </a:prstGeom>
        </p:spPr>
      </p:pic>
    </p:spTree>
    <p:extLst>
      <p:ext uri="{BB962C8B-B14F-4D97-AF65-F5344CB8AC3E}">
        <p14:creationId xmlns:p14="http://schemas.microsoft.com/office/powerpoint/2010/main" val="97021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8E69-930E-4140-8507-174C54DC2526}"/>
              </a:ext>
            </a:extLst>
          </p:cNvPr>
          <p:cNvSpPr>
            <a:spLocks noGrp="1"/>
          </p:cNvSpPr>
          <p:nvPr>
            <p:ph type="title"/>
          </p:nvPr>
        </p:nvSpPr>
        <p:spPr/>
        <p:txBody>
          <a:bodyPr/>
          <a:lstStyle/>
          <a:p>
            <a:r>
              <a:rPr lang="en-CA" b="1" cap="all" dirty="0"/>
              <a:t>MARIANNE NORTH (1830 – 1890)</a:t>
            </a:r>
            <a:br>
              <a:rPr lang="en-CA" cap="all" dirty="0"/>
            </a:br>
            <a:endParaRPr lang="en-US" dirty="0"/>
          </a:p>
        </p:txBody>
      </p:sp>
      <p:sp>
        <p:nvSpPr>
          <p:cNvPr id="3" name="Picture Placeholder 2">
            <a:extLst>
              <a:ext uri="{FF2B5EF4-FFF2-40B4-BE49-F238E27FC236}">
                <a16:creationId xmlns:a16="http://schemas.microsoft.com/office/drawing/2014/main" id="{2C1D2EAF-0BAF-0047-9E6F-C3A3BD80F369}"/>
              </a:ext>
            </a:extLst>
          </p:cNvPr>
          <p:cNvSpPr>
            <a:spLocks noGrp="1"/>
          </p:cNvSpPr>
          <p:nvPr>
            <p:ph type="pic" idx="1"/>
          </p:nvPr>
        </p:nvSpPr>
        <p:spPr/>
      </p:sp>
      <p:sp>
        <p:nvSpPr>
          <p:cNvPr id="4" name="Text Placeholder 3">
            <a:extLst>
              <a:ext uri="{FF2B5EF4-FFF2-40B4-BE49-F238E27FC236}">
                <a16:creationId xmlns:a16="http://schemas.microsoft.com/office/drawing/2014/main" id="{6B1E9E3D-B6EF-8140-AF0A-89D03DE61633}"/>
              </a:ext>
            </a:extLst>
          </p:cNvPr>
          <p:cNvSpPr>
            <a:spLocks noGrp="1"/>
          </p:cNvSpPr>
          <p:nvPr>
            <p:ph type="body" sz="half" idx="2"/>
          </p:nvPr>
        </p:nvSpPr>
        <p:spPr/>
        <p:txBody>
          <a:bodyPr>
            <a:normAutofit/>
          </a:bodyPr>
          <a:lstStyle/>
          <a:p>
            <a:r>
              <a:rPr lang="en-CA" sz="2400" dirty="0"/>
              <a:t>Self-taught British artist Marianne North traveled the world painting plants and flowers. She produced 833 paintings from 17 countries in 14 years, depicting more than 900 species of plants. Her paintings are now housed in the </a:t>
            </a:r>
            <a:r>
              <a:rPr lang="en-CA" sz="2400" dirty="0">
                <a:hlinkClick r:id="rId2"/>
              </a:rPr>
              <a:t>Marianne North Gallery</a:t>
            </a:r>
            <a:r>
              <a:rPr lang="en-CA" sz="2400" dirty="0"/>
              <a:t> at Kew Gardens, London.</a:t>
            </a:r>
            <a:endParaRPr lang="en-US" sz="2400" dirty="0"/>
          </a:p>
        </p:txBody>
      </p:sp>
      <p:pic>
        <p:nvPicPr>
          <p:cNvPr id="5" name="Picture 4">
            <a:extLst>
              <a:ext uri="{FF2B5EF4-FFF2-40B4-BE49-F238E27FC236}">
                <a16:creationId xmlns:a16="http://schemas.microsoft.com/office/drawing/2014/main" id="{E16F0B8F-2D37-A24A-81E4-809B91FFE115}"/>
              </a:ext>
            </a:extLst>
          </p:cNvPr>
          <p:cNvPicPr>
            <a:picLocks noChangeAspect="1"/>
          </p:cNvPicPr>
          <p:nvPr/>
        </p:nvPicPr>
        <p:blipFill>
          <a:blip r:embed="rId3"/>
          <a:stretch>
            <a:fillRect/>
          </a:stretch>
        </p:blipFill>
        <p:spPr>
          <a:xfrm>
            <a:off x="5353544" y="0"/>
            <a:ext cx="4870739" cy="6858000"/>
          </a:xfrm>
          <a:prstGeom prst="rect">
            <a:avLst/>
          </a:prstGeom>
        </p:spPr>
      </p:pic>
    </p:spTree>
    <p:extLst>
      <p:ext uri="{BB962C8B-B14F-4D97-AF65-F5344CB8AC3E}">
        <p14:creationId xmlns:p14="http://schemas.microsoft.com/office/powerpoint/2010/main" val="248537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341F-7C2D-7349-8652-13BFE3A6B31F}"/>
              </a:ext>
            </a:extLst>
          </p:cNvPr>
          <p:cNvSpPr>
            <a:spLocks noGrp="1"/>
          </p:cNvSpPr>
          <p:nvPr>
            <p:ph type="title"/>
          </p:nvPr>
        </p:nvSpPr>
        <p:spPr/>
        <p:txBody>
          <a:bodyPr/>
          <a:lstStyle/>
          <a:p>
            <a:r>
              <a:rPr lang="en-CA" b="1" cap="all" dirty="0"/>
              <a:t>ERNST HAECKEL (1834-1919)</a:t>
            </a:r>
            <a:br>
              <a:rPr lang="en-CA" cap="all" dirty="0"/>
            </a:br>
            <a:endParaRPr lang="en-US" dirty="0"/>
          </a:p>
        </p:txBody>
      </p:sp>
      <p:sp>
        <p:nvSpPr>
          <p:cNvPr id="3" name="Picture Placeholder 2">
            <a:extLst>
              <a:ext uri="{FF2B5EF4-FFF2-40B4-BE49-F238E27FC236}">
                <a16:creationId xmlns:a16="http://schemas.microsoft.com/office/drawing/2014/main" id="{18E51B9C-1E21-FE49-9F14-9758127E253D}"/>
              </a:ext>
            </a:extLst>
          </p:cNvPr>
          <p:cNvSpPr>
            <a:spLocks noGrp="1"/>
          </p:cNvSpPr>
          <p:nvPr>
            <p:ph type="pic" idx="1"/>
          </p:nvPr>
        </p:nvSpPr>
        <p:spPr/>
      </p:sp>
      <p:sp>
        <p:nvSpPr>
          <p:cNvPr id="4" name="Text Placeholder 3">
            <a:extLst>
              <a:ext uri="{FF2B5EF4-FFF2-40B4-BE49-F238E27FC236}">
                <a16:creationId xmlns:a16="http://schemas.microsoft.com/office/drawing/2014/main" id="{F2EDD1DC-D7FC-E242-8C96-A50D749E0C6E}"/>
              </a:ext>
            </a:extLst>
          </p:cNvPr>
          <p:cNvSpPr>
            <a:spLocks noGrp="1"/>
          </p:cNvSpPr>
          <p:nvPr>
            <p:ph type="body" sz="half" idx="2"/>
          </p:nvPr>
        </p:nvSpPr>
        <p:spPr>
          <a:xfrm>
            <a:off x="839788" y="1603169"/>
            <a:ext cx="4492233" cy="4265819"/>
          </a:xfrm>
        </p:spPr>
        <p:txBody>
          <a:bodyPr>
            <a:noAutofit/>
          </a:bodyPr>
          <a:lstStyle/>
          <a:p>
            <a:r>
              <a:rPr lang="en-CA" sz="2400" dirty="0"/>
              <a:t>Born in Germany in 1834, </a:t>
            </a:r>
            <a:r>
              <a:rPr lang="en-CA" sz="2400" dirty="0">
                <a:hlinkClick r:id="rId2"/>
              </a:rPr>
              <a:t>Ernst Haeckel</a:t>
            </a:r>
            <a:r>
              <a:rPr lang="en-CA" sz="2400" dirty="0"/>
              <a:t> spent his life researching flora and fauna “from the highest mountaintops to the deepest ocean.” A biologist, naturalist, philosopher, and artist, his incredible drawings helped to educate the world about microscopic organisms that were previously unseen. His work has left a lasting legacy both in the scientific and artistic worlds and have even inspired the work of artists today.</a:t>
            </a:r>
            <a:endParaRPr lang="en-US" sz="2400" dirty="0"/>
          </a:p>
        </p:txBody>
      </p:sp>
      <p:pic>
        <p:nvPicPr>
          <p:cNvPr id="5" name="Picture 4">
            <a:extLst>
              <a:ext uri="{FF2B5EF4-FFF2-40B4-BE49-F238E27FC236}">
                <a16:creationId xmlns:a16="http://schemas.microsoft.com/office/drawing/2014/main" id="{94E9ABE3-3A5A-1C41-965A-893422B3DE49}"/>
              </a:ext>
            </a:extLst>
          </p:cNvPr>
          <p:cNvPicPr>
            <a:picLocks noChangeAspect="1"/>
          </p:cNvPicPr>
          <p:nvPr/>
        </p:nvPicPr>
        <p:blipFill>
          <a:blip r:embed="rId3"/>
          <a:stretch>
            <a:fillRect/>
          </a:stretch>
        </p:blipFill>
        <p:spPr>
          <a:xfrm>
            <a:off x="5887933" y="-4222"/>
            <a:ext cx="4882985" cy="6862222"/>
          </a:xfrm>
          <a:prstGeom prst="rect">
            <a:avLst/>
          </a:prstGeom>
        </p:spPr>
      </p:pic>
    </p:spTree>
    <p:extLst>
      <p:ext uri="{BB962C8B-B14F-4D97-AF65-F5344CB8AC3E}">
        <p14:creationId xmlns:p14="http://schemas.microsoft.com/office/powerpoint/2010/main" val="384093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E525-1445-AE41-B421-E1E957C7F273}"/>
              </a:ext>
            </a:extLst>
          </p:cNvPr>
          <p:cNvSpPr>
            <a:spLocks noGrp="1"/>
          </p:cNvSpPr>
          <p:nvPr>
            <p:ph type="title"/>
          </p:nvPr>
        </p:nvSpPr>
        <p:spPr/>
        <p:txBody>
          <a:bodyPr/>
          <a:lstStyle/>
          <a:p>
            <a:r>
              <a:rPr lang="en-CA" b="1" cap="all" dirty="0"/>
              <a:t>TIFFANY BOZIC</a:t>
            </a:r>
            <a:br>
              <a:rPr lang="en-CA" cap="all" dirty="0"/>
            </a:br>
            <a:endParaRPr lang="en-US" dirty="0"/>
          </a:p>
        </p:txBody>
      </p:sp>
      <p:sp>
        <p:nvSpPr>
          <p:cNvPr id="3" name="Picture Placeholder 2">
            <a:extLst>
              <a:ext uri="{FF2B5EF4-FFF2-40B4-BE49-F238E27FC236}">
                <a16:creationId xmlns:a16="http://schemas.microsoft.com/office/drawing/2014/main" id="{52876520-A4DF-D449-8D19-C0440A651640}"/>
              </a:ext>
            </a:extLst>
          </p:cNvPr>
          <p:cNvSpPr>
            <a:spLocks noGrp="1"/>
          </p:cNvSpPr>
          <p:nvPr>
            <p:ph type="pic" idx="1"/>
          </p:nvPr>
        </p:nvSpPr>
        <p:spPr/>
      </p:sp>
      <p:sp>
        <p:nvSpPr>
          <p:cNvPr id="4" name="Text Placeholder 3">
            <a:extLst>
              <a:ext uri="{FF2B5EF4-FFF2-40B4-BE49-F238E27FC236}">
                <a16:creationId xmlns:a16="http://schemas.microsoft.com/office/drawing/2014/main" id="{79DA56C2-0B3C-2A48-9AB7-BD0D430A116A}"/>
              </a:ext>
            </a:extLst>
          </p:cNvPr>
          <p:cNvSpPr>
            <a:spLocks noGrp="1"/>
          </p:cNvSpPr>
          <p:nvPr>
            <p:ph type="body" sz="half" idx="2"/>
          </p:nvPr>
        </p:nvSpPr>
        <p:spPr/>
        <p:txBody>
          <a:bodyPr/>
          <a:lstStyle/>
          <a:p>
            <a:r>
              <a:rPr lang="en-CA" dirty="0"/>
              <a:t>Self-taught artist </a:t>
            </a:r>
            <a:r>
              <a:rPr lang="en-CA" dirty="0">
                <a:hlinkClick r:id="rId2"/>
              </a:rPr>
              <a:t>Tiffany </a:t>
            </a:r>
            <a:r>
              <a:rPr lang="en-CA" dirty="0" err="1">
                <a:hlinkClick r:id="rId2"/>
              </a:rPr>
              <a:t>Bozic</a:t>
            </a:r>
            <a:r>
              <a:rPr lang="en-CA" dirty="0" err="1"/>
              <a:t>’s</a:t>
            </a:r>
            <a:r>
              <a:rPr lang="en-CA" dirty="0"/>
              <a:t> incredible illustrations are inspired by her “travels to wild places” and her exposure to various research specimens at the California Academy of Sciences in San Francisco. Rendered with watered-down layers of acrylic paint on panels of maple wood, each anatomically correct plant, flower, animal, and insect is painted with precise detail—just like vintage botanical illustrations in old science books. However, </a:t>
            </a:r>
            <a:r>
              <a:rPr lang="en-CA" dirty="0" err="1"/>
              <a:t>Bozic</a:t>
            </a:r>
            <a:r>
              <a:rPr lang="en-CA" dirty="0"/>
              <a:t> often adds her own surreal twist, depicting her earthly subjects as if they’re from another reality.</a:t>
            </a:r>
            <a:endParaRPr lang="en-US" dirty="0"/>
          </a:p>
        </p:txBody>
      </p:sp>
      <p:pic>
        <p:nvPicPr>
          <p:cNvPr id="5" name="Picture 4">
            <a:extLst>
              <a:ext uri="{FF2B5EF4-FFF2-40B4-BE49-F238E27FC236}">
                <a16:creationId xmlns:a16="http://schemas.microsoft.com/office/drawing/2014/main" id="{6AD1CD14-C15B-B84F-B97C-EE6A22677D8A}"/>
              </a:ext>
            </a:extLst>
          </p:cNvPr>
          <p:cNvPicPr>
            <a:picLocks noChangeAspect="1"/>
          </p:cNvPicPr>
          <p:nvPr/>
        </p:nvPicPr>
        <p:blipFill>
          <a:blip r:embed="rId3"/>
          <a:stretch>
            <a:fillRect/>
          </a:stretch>
        </p:blipFill>
        <p:spPr>
          <a:xfrm>
            <a:off x="5560043" y="-1"/>
            <a:ext cx="4474606" cy="6838801"/>
          </a:xfrm>
          <a:prstGeom prst="rect">
            <a:avLst/>
          </a:prstGeom>
        </p:spPr>
      </p:pic>
    </p:spTree>
    <p:extLst>
      <p:ext uri="{BB962C8B-B14F-4D97-AF65-F5344CB8AC3E}">
        <p14:creationId xmlns:p14="http://schemas.microsoft.com/office/powerpoint/2010/main" val="336959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15C5-0024-1244-90D6-CBA842958F56}"/>
              </a:ext>
            </a:extLst>
          </p:cNvPr>
          <p:cNvSpPr>
            <a:spLocks noGrp="1"/>
          </p:cNvSpPr>
          <p:nvPr>
            <p:ph type="title"/>
          </p:nvPr>
        </p:nvSpPr>
        <p:spPr/>
        <p:txBody>
          <a:bodyPr/>
          <a:lstStyle/>
          <a:p>
            <a:r>
              <a:rPr lang="en-CA" b="1" cap="all" dirty="0"/>
              <a:t>ZADOK BEN-DAVID</a:t>
            </a:r>
            <a:br>
              <a:rPr lang="en-CA" cap="all" dirty="0"/>
            </a:br>
            <a:endParaRPr lang="en-US" dirty="0"/>
          </a:p>
        </p:txBody>
      </p:sp>
      <p:sp>
        <p:nvSpPr>
          <p:cNvPr id="3" name="Picture Placeholder 2">
            <a:extLst>
              <a:ext uri="{FF2B5EF4-FFF2-40B4-BE49-F238E27FC236}">
                <a16:creationId xmlns:a16="http://schemas.microsoft.com/office/drawing/2014/main" id="{D42574F6-4C67-FD46-A448-C0BB7FB4764E}"/>
              </a:ext>
            </a:extLst>
          </p:cNvPr>
          <p:cNvSpPr>
            <a:spLocks noGrp="1"/>
          </p:cNvSpPr>
          <p:nvPr>
            <p:ph type="pic" idx="1"/>
          </p:nvPr>
        </p:nvSpPr>
        <p:spPr/>
      </p:sp>
      <p:sp>
        <p:nvSpPr>
          <p:cNvPr id="4" name="Text Placeholder 3">
            <a:extLst>
              <a:ext uri="{FF2B5EF4-FFF2-40B4-BE49-F238E27FC236}">
                <a16:creationId xmlns:a16="http://schemas.microsoft.com/office/drawing/2014/main" id="{D201E815-F5A0-884D-B1FB-190B2439AD93}"/>
              </a:ext>
            </a:extLst>
          </p:cNvPr>
          <p:cNvSpPr>
            <a:spLocks noGrp="1"/>
          </p:cNvSpPr>
          <p:nvPr>
            <p:ph type="body" sz="half" idx="2"/>
          </p:nvPr>
        </p:nvSpPr>
        <p:spPr/>
        <p:txBody>
          <a:bodyPr>
            <a:noAutofit/>
          </a:bodyPr>
          <a:lstStyle/>
          <a:p>
            <a:r>
              <a:rPr lang="en-CA" sz="2000" dirty="0"/>
              <a:t>London-based artist </a:t>
            </a:r>
            <a:r>
              <a:rPr lang="en-CA" sz="2000" dirty="0">
                <a:hlinkClick r:id="rId2"/>
              </a:rPr>
              <a:t>Zadok Ben-David</a:t>
            </a:r>
            <a:r>
              <a:rPr lang="en-CA" sz="2000" dirty="0"/>
              <a:t> created an incredible, touring floor installation made up of up to 27,000 hand-painted steel etched flowers based on drawings from 19th Century Victorian encyclopedias. Titled </a:t>
            </a:r>
            <a:r>
              <a:rPr lang="en-CA" sz="2000" i="1" dirty="0" err="1"/>
              <a:t>Blackfield</a:t>
            </a:r>
            <a:r>
              <a:rPr lang="en-CA" sz="2000" dirty="0"/>
              <a:t>, the sprawling array of plant life appeared as black on one side, but when stood from the other side, a vibrant field of color was revealed. The project explored perception and perspective, and as well as life and death.</a:t>
            </a:r>
            <a:endParaRPr lang="en-US" sz="2000" dirty="0"/>
          </a:p>
        </p:txBody>
      </p:sp>
      <p:pic>
        <p:nvPicPr>
          <p:cNvPr id="5" name="Picture 4">
            <a:extLst>
              <a:ext uri="{FF2B5EF4-FFF2-40B4-BE49-F238E27FC236}">
                <a16:creationId xmlns:a16="http://schemas.microsoft.com/office/drawing/2014/main" id="{209D5D07-71F5-F444-9B39-3DDD52D9B901}"/>
              </a:ext>
            </a:extLst>
          </p:cNvPr>
          <p:cNvPicPr>
            <a:picLocks noChangeAspect="1"/>
          </p:cNvPicPr>
          <p:nvPr/>
        </p:nvPicPr>
        <p:blipFill>
          <a:blip r:embed="rId3"/>
          <a:stretch>
            <a:fillRect/>
          </a:stretch>
        </p:blipFill>
        <p:spPr>
          <a:xfrm>
            <a:off x="5005387" y="158996"/>
            <a:ext cx="6562437" cy="6562437"/>
          </a:xfrm>
          <a:prstGeom prst="rect">
            <a:avLst/>
          </a:prstGeom>
        </p:spPr>
      </p:pic>
    </p:spTree>
    <p:extLst>
      <p:ext uri="{BB962C8B-B14F-4D97-AF65-F5344CB8AC3E}">
        <p14:creationId xmlns:p14="http://schemas.microsoft.com/office/powerpoint/2010/main" val="44627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AE12-4263-B74D-BE49-1A6C5CF2ADD1}"/>
              </a:ext>
            </a:extLst>
          </p:cNvPr>
          <p:cNvSpPr>
            <a:spLocks noGrp="1"/>
          </p:cNvSpPr>
          <p:nvPr>
            <p:ph type="title"/>
          </p:nvPr>
        </p:nvSpPr>
        <p:spPr/>
        <p:txBody>
          <a:bodyPr/>
          <a:lstStyle/>
          <a:p>
            <a:r>
              <a:rPr lang="en-CA" b="1" cap="all" dirty="0"/>
              <a:t>KATE KATO</a:t>
            </a:r>
            <a:br>
              <a:rPr lang="en-CA" cap="all" dirty="0"/>
            </a:br>
            <a:endParaRPr lang="en-US" dirty="0"/>
          </a:p>
        </p:txBody>
      </p:sp>
      <p:sp>
        <p:nvSpPr>
          <p:cNvPr id="3" name="Picture Placeholder 2">
            <a:extLst>
              <a:ext uri="{FF2B5EF4-FFF2-40B4-BE49-F238E27FC236}">
                <a16:creationId xmlns:a16="http://schemas.microsoft.com/office/drawing/2014/main" id="{C66361E8-B147-BB41-AC27-4252DB0A2998}"/>
              </a:ext>
            </a:extLst>
          </p:cNvPr>
          <p:cNvSpPr>
            <a:spLocks noGrp="1"/>
          </p:cNvSpPr>
          <p:nvPr>
            <p:ph type="pic" idx="1"/>
          </p:nvPr>
        </p:nvSpPr>
        <p:spPr/>
      </p:sp>
      <p:sp>
        <p:nvSpPr>
          <p:cNvPr id="4" name="Text Placeholder 3">
            <a:extLst>
              <a:ext uri="{FF2B5EF4-FFF2-40B4-BE49-F238E27FC236}">
                <a16:creationId xmlns:a16="http://schemas.microsoft.com/office/drawing/2014/main" id="{E2ADF3FD-ECD6-194F-9812-A3FDF048D2C0}"/>
              </a:ext>
            </a:extLst>
          </p:cNvPr>
          <p:cNvSpPr>
            <a:spLocks noGrp="1"/>
          </p:cNvSpPr>
          <p:nvPr>
            <p:ph type="body" sz="half" idx="2"/>
          </p:nvPr>
        </p:nvSpPr>
        <p:spPr/>
        <p:txBody>
          <a:bodyPr>
            <a:noAutofit/>
          </a:bodyPr>
          <a:lstStyle/>
          <a:p>
            <a:r>
              <a:rPr lang="en-CA" sz="2000" dirty="0"/>
              <a:t>Artist </a:t>
            </a:r>
            <a:r>
              <a:rPr lang="en-CA" sz="2000" dirty="0">
                <a:hlinkClick r:id="rId2"/>
              </a:rPr>
              <a:t>Kate Kato</a:t>
            </a:r>
            <a:r>
              <a:rPr lang="en-CA" sz="2000" dirty="0"/>
              <a:t> crafts detailed paper sculptures based on various mushrooms, flowers, and insects found within the Welsh valley of her hometown. Influenced by her childhood fascination with botanical illustrations, Kato creates each work to accurately reflect the natural ephemera’s true forms. Each work is made from recycled paper that the artist tints with natural dyes.</a:t>
            </a:r>
            <a:endParaRPr lang="en-US" sz="2000" dirty="0"/>
          </a:p>
        </p:txBody>
      </p:sp>
      <p:pic>
        <p:nvPicPr>
          <p:cNvPr id="5" name="Picture 4">
            <a:extLst>
              <a:ext uri="{FF2B5EF4-FFF2-40B4-BE49-F238E27FC236}">
                <a16:creationId xmlns:a16="http://schemas.microsoft.com/office/drawing/2014/main" id="{76F20EC2-225F-2644-97DB-46DECF78906E}"/>
              </a:ext>
            </a:extLst>
          </p:cNvPr>
          <p:cNvPicPr>
            <a:picLocks noChangeAspect="1"/>
          </p:cNvPicPr>
          <p:nvPr/>
        </p:nvPicPr>
        <p:blipFill>
          <a:blip r:embed="rId3"/>
          <a:stretch>
            <a:fillRect/>
          </a:stretch>
        </p:blipFill>
        <p:spPr>
          <a:xfrm>
            <a:off x="4772025" y="987425"/>
            <a:ext cx="7166160" cy="5032416"/>
          </a:xfrm>
          <a:prstGeom prst="rect">
            <a:avLst/>
          </a:prstGeom>
        </p:spPr>
      </p:pic>
    </p:spTree>
    <p:extLst>
      <p:ext uri="{BB962C8B-B14F-4D97-AF65-F5344CB8AC3E}">
        <p14:creationId xmlns:p14="http://schemas.microsoft.com/office/powerpoint/2010/main" val="3353206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184</Words>
  <Application>Microsoft Macintosh PowerPoint</Application>
  <PresentationFormat>Widescreen</PresentationFormat>
  <Paragraphs>20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De Materia Medica</vt:lpstr>
      <vt:lpstr>MARIA SIBYLLA MERIAN (1647 – 1717) </vt:lpstr>
      <vt:lpstr>PIERRE-JOSEPH REDOUTÉ (1766 – 1854) </vt:lpstr>
      <vt:lpstr>MARIANNE NORTH (1830 – 1890) </vt:lpstr>
      <vt:lpstr>ERNST HAECKEL (1834-1919) </vt:lpstr>
      <vt:lpstr>TIFFANY BOZIC </vt:lpstr>
      <vt:lpstr>ZADOK BEN-DAVID </vt:lpstr>
      <vt:lpstr>KATE KATO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cp:revision>
  <dcterms:created xsi:type="dcterms:W3CDTF">2019-09-03T22:02:25Z</dcterms:created>
  <dcterms:modified xsi:type="dcterms:W3CDTF">2019-09-03T23:04:12Z</dcterms:modified>
</cp:coreProperties>
</file>