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70" r:id="rId4"/>
    <p:sldId id="271" r:id="rId5"/>
    <p:sldId id="257" r:id="rId6"/>
    <p:sldId id="258" r:id="rId7"/>
    <p:sldId id="259" r:id="rId8"/>
    <p:sldId id="260" r:id="rId9"/>
    <p:sldId id="261" r:id="rId10"/>
    <p:sldId id="262" r:id="rId11"/>
    <p:sldId id="263" r:id="rId12"/>
    <p:sldId id="264" r:id="rId13"/>
    <p:sldId id="265" r:id="rId14"/>
    <p:sldId id="266" r:id="rId15"/>
    <p:sldId id="268" r:id="rId16"/>
    <p:sldId id="267"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5"/>
    <p:restoredTop sz="94633"/>
  </p:normalViewPr>
  <p:slideViewPr>
    <p:cSldViewPr snapToGrid="0" snapToObjects="1">
      <p:cViewPr varScale="1">
        <p:scale>
          <a:sx n="107" d="100"/>
          <a:sy n="107" d="100"/>
        </p:scale>
        <p:origin x="17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67B3-C9AC-9E46-B1A3-EF6FABC2BE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816E09-F74E-7847-B2AC-CB341959B8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7081-D234-6942-942B-DBE8FAE8E4E7}"/>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5" name="Footer Placeholder 4">
            <a:extLst>
              <a:ext uri="{FF2B5EF4-FFF2-40B4-BE49-F238E27FC236}">
                <a16:creationId xmlns:a16="http://schemas.microsoft.com/office/drawing/2014/main" id="{D08AC9BA-B60A-BC45-827A-C9A450C3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207D5-F6A2-1145-AD52-A47E953EAAA9}"/>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140564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8E66-D9B6-034C-B45E-3C80E10E2C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03A53-5939-014B-8A87-CF139E5C4C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D3A92-51FC-F941-9B54-080CBD112C74}"/>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5" name="Footer Placeholder 4">
            <a:extLst>
              <a:ext uri="{FF2B5EF4-FFF2-40B4-BE49-F238E27FC236}">
                <a16:creationId xmlns:a16="http://schemas.microsoft.com/office/drawing/2014/main" id="{51F10812-99D4-F84C-8016-FE4F1E4AD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F4B8D-14E9-2242-929C-11FBAA9772CA}"/>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219673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7F9EB2-F4BF-0E48-AC1A-32A8306AA5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3CD1FC-A92A-C545-857B-35E5A26753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B7E36-438F-B747-AC68-FEABFA5D2DE9}"/>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5" name="Footer Placeholder 4">
            <a:extLst>
              <a:ext uri="{FF2B5EF4-FFF2-40B4-BE49-F238E27FC236}">
                <a16:creationId xmlns:a16="http://schemas.microsoft.com/office/drawing/2014/main" id="{CE4314B4-E487-DB43-B521-81175C545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E3CC1-31F4-BC40-B5AD-2862FF1A10F8}"/>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419188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7077-43AD-3546-9085-7A13FEC56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35A117-8188-6C48-86AF-002686ADE9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BD956-31E5-054D-BE05-5E08AD217600}"/>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5" name="Footer Placeholder 4">
            <a:extLst>
              <a:ext uri="{FF2B5EF4-FFF2-40B4-BE49-F238E27FC236}">
                <a16:creationId xmlns:a16="http://schemas.microsoft.com/office/drawing/2014/main" id="{6D24A076-2527-ED42-8581-A9F95D64E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1B52C-63F3-7543-BAE8-175DC7DDF0A4}"/>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13684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C2B1-F73B-7F4B-96EA-AE1257C5A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0F93E6-B2ED-0347-91C4-270D0D4E41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C8B36F-2FAE-B243-BD1B-A572F0A4AEB9}"/>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5" name="Footer Placeholder 4">
            <a:extLst>
              <a:ext uri="{FF2B5EF4-FFF2-40B4-BE49-F238E27FC236}">
                <a16:creationId xmlns:a16="http://schemas.microsoft.com/office/drawing/2014/main" id="{505AADDE-DB1C-7E4A-97BE-4D579931A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53734-0C81-F643-831A-A794E218F7B4}"/>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282420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B79FB-5337-524B-AF0C-2010750B4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56942F-6746-E742-AA8E-FEB5772B5D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4E1C13-CDDB-934D-A3CF-E32179F87BB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67F222-A7A4-7B4D-97AB-754574EACA25}"/>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6" name="Footer Placeholder 5">
            <a:extLst>
              <a:ext uri="{FF2B5EF4-FFF2-40B4-BE49-F238E27FC236}">
                <a16:creationId xmlns:a16="http://schemas.microsoft.com/office/drawing/2014/main" id="{73D10C1F-0DD8-D449-877C-5C3CD7B28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D9231-8DDF-4541-BB89-69287E3ABE32}"/>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228685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D1A8-B843-A04D-BDF8-7637768CC8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94631C-A6F3-A94F-AB4C-C18A22F37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2B3B5D-E38C-5C43-A37A-FD71DC8E31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381B5-B114-604D-B11E-BACE5A37D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52B7C0-3BAC-EC4F-A8CC-8348EDCA9D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D27F26-3A71-0648-963C-54BE3185F448}"/>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8" name="Footer Placeholder 7">
            <a:extLst>
              <a:ext uri="{FF2B5EF4-FFF2-40B4-BE49-F238E27FC236}">
                <a16:creationId xmlns:a16="http://schemas.microsoft.com/office/drawing/2014/main" id="{904142A3-E5DB-6E41-9758-BD683FA6E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8A5846-1749-DF47-A12D-37B498B0AAA4}"/>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153836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7FCD-B1DD-7A4E-9DD1-B391617080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1D6D1-7348-5341-A103-F226E9C01533}"/>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4" name="Footer Placeholder 3">
            <a:extLst>
              <a:ext uri="{FF2B5EF4-FFF2-40B4-BE49-F238E27FC236}">
                <a16:creationId xmlns:a16="http://schemas.microsoft.com/office/drawing/2014/main" id="{B1BE6DC5-D6C5-F748-94FB-6B79818E31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BF18C4-1002-9F49-8131-2ACEBDDFDB45}"/>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121164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404091-BF6C-444F-87A6-2C0C5C25E39A}"/>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3" name="Footer Placeholder 2">
            <a:extLst>
              <a:ext uri="{FF2B5EF4-FFF2-40B4-BE49-F238E27FC236}">
                <a16:creationId xmlns:a16="http://schemas.microsoft.com/office/drawing/2014/main" id="{DCA176EF-80C5-9447-9AD3-F3638D0A5A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F4C18C-12E9-624B-90E4-681A011991D2}"/>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364863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BF2E-A0E5-0F4F-82E3-1ADBDF991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1B5CBD-A64A-E84A-A03B-59788B28E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D8152-9491-D541-988C-2CC869AD3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FFE2D3-2124-2C4C-9749-001619CF4E87}"/>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6" name="Footer Placeholder 5">
            <a:extLst>
              <a:ext uri="{FF2B5EF4-FFF2-40B4-BE49-F238E27FC236}">
                <a16:creationId xmlns:a16="http://schemas.microsoft.com/office/drawing/2014/main" id="{1EC7DC25-F4E6-124A-89AF-3E1911EC6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D9C32-9647-5C4A-BCE7-78A3CAB97473}"/>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361040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7E05-1FD6-ED47-947E-66D163E60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84598-BBBB-DF49-9C75-39DE046A15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BAF0F7-37B1-3D4A-AC30-F7E46799E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F6F293-38E2-DC45-9C13-471CE51BE6DE}"/>
              </a:ext>
            </a:extLst>
          </p:cNvPr>
          <p:cNvSpPr>
            <a:spLocks noGrp="1"/>
          </p:cNvSpPr>
          <p:nvPr>
            <p:ph type="dt" sz="half" idx="10"/>
          </p:nvPr>
        </p:nvSpPr>
        <p:spPr/>
        <p:txBody>
          <a:bodyPr/>
          <a:lstStyle/>
          <a:p>
            <a:fld id="{A341BD68-45E7-314A-AEFE-B564F3A7127A}" type="datetimeFigureOut">
              <a:rPr lang="en-US" smtClean="0"/>
              <a:t>9/9/19</a:t>
            </a:fld>
            <a:endParaRPr lang="en-US"/>
          </a:p>
        </p:txBody>
      </p:sp>
      <p:sp>
        <p:nvSpPr>
          <p:cNvPr id="6" name="Footer Placeholder 5">
            <a:extLst>
              <a:ext uri="{FF2B5EF4-FFF2-40B4-BE49-F238E27FC236}">
                <a16:creationId xmlns:a16="http://schemas.microsoft.com/office/drawing/2014/main" id="{B42CC521-99C3-FC42-9EDD-F53C33EA6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358420-E94A-8247-B146-ABA5D45AB75D}"/>
              </a:ext>
            </a:extLst>
          </p:cNvPr>
          <p:cNvSpPr>
            <a:spLocks noGrp="1"/>
          </p:cNvSpPr>
          <p:nvPr>
            <p:ph type="sldNum" sz="quarter" idx="12"/>
          </p:nvPr>
        </p:nvSpPr>
        <p:spPr/>
        <p:txBody>
          <a:bodyPr/>
          <a:lstStyle/>
          <a:p>
            <a:fld id="{678F72BA-4EAB-0046-A41D-8314D70D5C39}" type="slidenum">
              <a:rPr lang="en-US" smtClean="0"/>
              <a:t>‹#›</a:t>
            </a:fld>
            <a:endParaRPr lang="en-US"/>
          </a:p>
        </p:txBody>
      </p:sp>
    </p:spTree>
    <p:extLst>
      <p:ext uri="{BB962C8B-B14F-4D97-AF65-F5344CB8AC3E}">
        <p14:creationId xmlns:p14="http://schemas.microsoft.com/office/powerpoint/2010/main" val="28700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D66F8D-DE72-034D-8B78-5F1533292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204A8F-E7CF-CE4C-A43D-2F85DD659E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9AFE6-AE46-7549-9508-601685CD2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1BD68-45E7-314A-AEFE-B564F3A7127A}" type="datetimeFigureOut">
              <a:rPr lang="en-US" smtClean="0"/>
              <a:t>9/9/19</a:t>
            </a:fld>
            <a:endParaRPr lang="en-US"/>
          </a:p>
        </p:txBody>
      </p:sp>
      <p:sp>
        <p:nvSpPr>
          <p:cNvPr id="5" name="Footer Placeholder 4">
            <a:extLst>
              <a:ext uri="{FF2B5EF4-FFF2-40B4-BE49-F238E27FC236}">
                <a16:creationId xmlns:a16="http://schemas.microsoft.com/office/drawing/2014/main" id="{8C9D235B-BAB8-4246-A6D5-E47357F0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7BF5B9-E9DD-144F-A861-C9952E113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F72BA-4EAB-0046-A41D-8314D70D5C39}" type="slidenum">
              <a:rPr lang="en-US" smtClean="0"/>
              <a:t>‹#›</a:t>
            </a:fld>
            <a:endParaRPr lang="en-US"/>
          </a:p>
        </p:txBody>
      </p:sp>
    </p:spTree>
    <p:extLst>
      <p:ext uri="{BB962C8B-B14F-4D97-AF65-F5344CB8AC3E}">
        <p14:creationId xmlns:p14="http://schemas.microsoft.com/office/powerpoint/2010/main" val="2610908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488D-FAF2-464C-985F-F19F3DA83675}"/>
              </a:ext>
            </a:extLst>
          </p:cNvPr>
          <p:cNvSpPr>
            <a:spLocks noGrp="1"/>
          </p:cNvSpPr>
          <p:nvPr>
            <p:ph type="ctrTitle"/>
          </p:nvPr>
        </p:nvSpPr>
        <p:spPr>
          <a:xfrm>
            <a:off x="1417122" y="0"/>
            <a:ext cx="9144000" cy="2387600"/>
          </a:xfrm>
        </p:spPr>
        <p:txBody>
          <a:bodyPr/>
          <a:lstStyle/>
          <a:p>
            <a:r>
              <a:rPr lang="en-US" dirty="0"/>
              <a:t>Endangered Birds</a:t>
            </a:r>
          </a:p>
        </p:txBody>
      </p:sp>
      <p:sp>
        <p:nvSpPr>
          <p:cNvPr id="3" name="Subtitle 2">
            <a:extLst>
              <a:ext uri="{FF2B5EF4-FFF2-40B4-BE49-F238E27FC236}">
                <a16:creationId xmlns:a16="http://schemas.microsoft.com/office/drawing/2014/main" id="{16DF5386-210B-1A4E-95EA-723CF257A38F}"/>
              </a:ext>
            </a:extLst>
          </p:cNvPr>
          <p:cNvSpPr>
            <a:spLocks noGrp="1"/>
          </p:cNvSpPr>
          <p:nvPr>
            <p:ph type="subTitle" idx="1"/>
          </p:nvPr>
        </p:nvSpPr>
        <p:spPr>
          <a:xfrm>
            <a:off x="1524000" y="2493818"/>
            <a:ext cx="9144000" cy="2763982"/>
          </a:xfrm>
        </p:spPr>
        <p:txBody>
          <a:bodyPr>
            <a:normAutofit/>
          </a:bodyPr>
          <a:lstStyle/>
          <a:p>
            <a:r>
              <a:rPr lang="en-US" dirty="0"/>
              <a:t>“</a:t>
            </a:r>
            <a:r>
              <a:rPr lang="en-CA" b="1" dirty="0"/>
              <a:t>We are probably about to cross the point of no return. But we cannot give up. As a responsible animal, the homo sapiens must do whatever it can to avoid further damage, and hopefully to repair damage done in the past.”</a:t>
            </a:r>
          </a:p>
          <a:p>
            <a:r>
              <a:rPr lang="en-CA" b="1" dirty="0"/>
              <a:t>Lam Chiu-</a:t>
            </a:r>
            <a:r>
              <a:rPr lang="en-CA" b="1" dirty="0" err="1"/>
              <a:t>ying</a:t>
            </a:r>
            <a:r>
              <a:rPr lang="en-CA" b="1" dirty="0"/>
              <a:t>, honorary president of the Hong Kong Bird Watching Society</a:t>
            </a:r>
          </a:p>
          <a:p>
            <a:endParaRPr lang="en-US" dirty="0"/>
          </a:p>
        </p:txBody>
      </p:sp>
    </p:spTree>
    <p:extLst>
      <p:ext uri="{BB962C8B-B14F-4D97-AF65-F5344CB8AC3E}">
        <p14:creationId xmlns:p14="http://schemas.microsoft.com/office/powerpoint/2010/main" val="3899536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BE2A-27BA-1249-B107-E8CEFA8E53B8}"/>
              </a:ext>
            </a:extLst>
          </p:cNvPr>
          <p:cNvSpPr>
            <a:spLocks noGrp="1"/>
          </p:cNvSpPr>
          <p:nvPr>
            <p:ph type="title"/>
          </p:nvPr>
        </p:nvSpPr>
        <p:spPr/>
        <p:txBody>
          <a:bodyPr>
            <a:normAutofit/>
          </a:bodyPr>
          <a:lstStyle/>
          <a:p>
            <a:r>
              <a:rPr lang="en-CA" sz="3600" dirty="0"/>
              <a:t>The Dalmatian pelican is one of Hong Kong’s largest birds.</a:t>
            </a:r>
            <a:endParaRPr lang="en-US" sz="3600" dirty="0"/>
          </a:p>
        </p:txBody>
      </p:sp>
      <p:sp>
        <p:nvSpPr>
          <p:cNvPr id="3" name="Content Placeholder 2">
            <a:extLst>
              <a:ext uri="{FF2B5EF4-FFF2-40B4-BE49-F238E27FC236}">
                <a16:creationId xmlns:a16="http://schemas.microsoft.com/office/drawing/2014/main" id="{659E4ED3-A015-6B4B-8061-A6F7C95F6E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7C27BAA-3ECE-7F43-A362-13A4C7264CFA}"/>
              </a:ext>
            </a:extLst>
          </p:cNvPr>
          <p:cNvPicPr>
            <a:picLocks noChangeAspect="1"/>
          </p:cNvPicPr>
          <p:nvPr/>
        </p:nvPicPr>
        <p:blipFill>
          <a:blip r:embed="rId2"/>
          <a:stretch>
            <a:fillRect/>
          </a:stretch>
        </p:blipFill>
        <p:spPr>
          <a:xfrm>
            <a:off x="1905000" y="1825625"/>
            <a:ext cx="8382000" cy="4889500"/>
          </a:xfrm>
          <a:prstGeom prst="rect">
            <a:avLst/>
          </a:prstGeom>
        </p:spPr>
      </p:pic>
    </p:spTree>
    <p:extLst>
      <p:ext uri="{BB962C8B-B14F-4D97-AF65-F5344CB8AC3E}">
        <p14:creationId xmlns:p14="http://schemas.microsoft.com/office/powerpoint/2010/main" val="387748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125E-33AC-044A-BAB9-945860385B03}"/>
              </a:ext>
            </a:extLst>
          </p:cNvPr>
          <p:cNvSpPr>
            <a:spLocks noGrp="1"/>
          </p:cNvSpPr>
          <p:nvPr>
            <p:ph type="title"/>
          </p:nvPr>
        </p:nvSpPr>
        <p:spPr/>
        <p:txBody>
          <a:bodyPr/>
          <a:lstStyle/>
          <a:p>
            <a:r>
              <a:rPr lang="en-CA" dirty="0"/>
              <a:t>Chinese </a:t>
            </a:r>
            <a:r>
              <a:rPr lang="en-CA" dirty="0" err="1"/>
              <a:t>grassbird</a:t>
            </a:r>
            <a:r>
              <a:rPr lang="en-CA" dirty="0"/>
              <a:t>.</a:t>
            </a:r>
            <a:endParaRPr lang="en-US" dirty="0"/>
          </a:p>
        </p:txBody>
      </p:sp>
      <p:sp>
        <p:nvSpPr>
          <p:cNvPr id="3" name="Content Placeholder 2">
            <a:extLst>
              <a:ext uri="{FF2B5EF4-FFF2-40B4-BE49-F238E27FC236}">
                <a16:creationId xmlns:a16="http://schemas.microsoft.com/office/drawing/2014/main" id="{84DA828A-C14B-114C-8260-2A3CEAEB8B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F11606-66C8-DA45-8156-2437312D261D}"/>
              </a:ext>
            </a:extLst>
          </p:cNvPr>
          <p:cNvPicPr>
            <a:picLocks noChangeAspect="1"/>
          </p:cNvPicPr>
          <p:nvPr/>
        </p:nvPicPr>
        <p:blipFill>
          <a:blip r:embed="rId2"/>
          <a:stretch>
            <a:fillRect/>
          </a:stretch>
        </p:blipFill>
        <p:spPr>
          <a:xfrm>
            <a:off x="1905000" y="1825625"/>
            <a:ext cx="8382000" cy="4889500"/>
          </a:xfrm>
          <a:prstGeom prst="rect">
            <a:avLst/>
          </a:prstGeom>
        </p:spPr>
      </p:pic>
    </p:spTree>
    <p:extLst>
      <p:ext uri="{BB962C8B-B14F-4D97-AF65-F5344CB8AC3E}">
        <p14:creationId xmlns:p14="http://schemas.microsoft.com/office/powerpoint/2010/main" val="1294081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A085-0003-FC41-BF27-1D6A26773C0C}"/>
              </a:ext>
            </a:extLst>
          </p:cNvPr>
          <p:cNvSpPr>
            <a:spLocks noGrp="1"/>
          </p:cNvSpPr>
          <p:nvPr>
            <p:ph type="title"/>
          </p:nvPr>
        </p:nvSpPr>
        <p:spPr/>
        <p:txBody>
          <a:bodyPr/>
          <a:lstStyle/>
          <a:p>
            <a:r>
              <a:rPr lang="en-CA" dirty="0"/>
              <a:t>Baer's pochard, a diving duck.</a:t>
            </a:r>
            <a:endParaRPr lang="en-US" dirty="0"/>
          </a:p>
        </p:txBody>
      </p:sp>
      <p:sp>
        <p:nvSpPr>
          <p:cNvPr id="3" name="Content Placeholder 2">
            <a:extLst>
              <a:ext uri="{FF2B5EF4-FFF2-40B4-BE49-F238E27FC236}">
                <a16:creationId xmlns:a16="http://schemas.microsoft.com/office/drawing/2014/main" id="{F37170C5-A932-B743-91DA-39390838EA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58D9DB5-FADF-0F4F-B7F3-A8AE0FBFA8D7}"/>
              </a:ext>
            </a:extLst>
          </p:cNvPr>
          <p:cNvPicPr>
            <a:picLocks noChangeAspect="1"/>
          </p:cNvPicPr>
          <p:nvPr/>
        </p:nvPicPr>
        <p:blipFill>
          <a:blip r:embed="rId2"/>
          <a:stretch>
            <a:fillRect/>
          </a:stretch>
        </p:blipFill>
        <p:spPr>
          <a:xfrm>
            <a:off x="1905000" y="1825625"/>
            <a:ext cx="8382000" cy="4889500"/>
          </a:xfrm>
          <a:prstGeom prst="rect">
            <a:avLst/>
          </a:prstGeom>
        </p:spPr>
      </p:pic>
    </p:spTree>
    <p:extLst>
      <p:ext uri="{BB962C8B-B14F-4D97-AF65-F5344CB8AC3E}">
        <p14:creationId xmlns:p14="http://schemas.microsoft.com/office/powerpoint/2010/main" val="376213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9185-9568-9B4B-858B-15081EA6B7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A47C92-5F16-8E4F-A38E-5126F7D6061B}"/>
              </a:ext>
            </a:extLst>
          </p:cNvPr>
          <p:cNvSpPr>
            <a:spLocks noGrp="1"/>
          </p:cNvSpPr>
          <p:nvPr>
            <p:ph idx="1"/>
          </p:nvPr>
        </p:nvSpPr>
        <p:spPr/>
        <p:txBody>
          <a:bodyPr/>
          <a:lstStyle/>
          <a:p>
            <a:pPr marL="0" indent="0">
              <a:buNone/>
            </a:pPr>
            <a:r>
              <a:rPr lang="en-CA" sz="3600" b="1" dirty="0"/>
              <a:t>Wild birds can be likened to canaries in a coal mine, warning us when danger to our own lives is imminent, in this case through the damage that we have done to our life-support system: the planet itself</a:t>
            </a:r>
          </a:p>
          <a:p>
            <a:endParaRPr lang="en-US" dirty="0"/>
          </a:p>
        </p:txBody>
      </p:sp>
    </p:spTree>
    <p:extLst>
      <p:ext uri="{BB962C8B-B14F-4D97-AF65-F5344CB8AC3E}">
        <p14:creationId xmlns:p14="http://schemas.microsoft.com/office/powerpoint/2010/main" val="70855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839D-7B05-9C47-AD2F-96D8E9881769}"/>
              </a:ext>
            </a:extLst>
          </p:cNvPr>
          <p:cNvSpPr>
            <a:spLocks noGrp="1"/>
          </p:cNvSpPr>
          <p:nvPr>
            <p:ph type="title"/>
          </p:nvPr>
        </p:nvSpPr>
        <p:spPr/>
        <p:txBody>
          <a:bodyPr>
            <a:normAutofit/>
          </a:bodyPr>
          <a:lstStyle/>
          <a:p>
            <a:r>
              <a:rPr lang="en-CA" sz="3600" dirty="0"/>
              <a:t>An </a:t>
            </a:r>
            <a:r>
              <a:rPr lang="en-CA" sz="3600" dirty="0" err="1"/>
              <a:t>aleutian</a:t>
            </a:r>
            <a:r>
              <a:rPr lang="en-CA" sz="3600" dirty="0"/>
              <a:t> tern stands on driftwood in Hong Kong.</a:t>
            </a:r>
            <a:endParaRPr lang="en-US" sz="3600" dirty="0"/>
          </a:p>
        </p:txBody>
      </p:sp>
      <p:sp>
        <p:nvSpPr>
          <p:cNvPr id="3" name="Content Placeholder 2">
            <a:extLst>
              <a:ext uri="{FF2B5EF4-FFF2-40B4-BE49-F238E27FC236}">
                <a16:creationId xmlns:a16="http://schemas.microsoft.com/office/drawing/2014/main" id="{2267D315-D9F1-5D48-BA83-338DE082ED9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F3CC7BA-BE03-5945-8B00-66BAEFCAF346}"/>
              </a:ext>
            </a:extLst>
          </p:cNvPr>
          <p:cNvPicPr>
            <a:picLocks noChangeAspect="1"/>
          </p:cNvPicPr>
          <p:nvPr/>
        </p:nvPicPr>
        <p:blipFill>
          <a:blip r:embed="rId2"/>
          <a:stretch>
            <a:fillRect/>
          </a:stretch>
        </p:blipFill>
        <p:spPr>
          <a:xfrm>
            <a:off x="1905000" y="1825625"/>
            <a:ext cx="8382000" cy="4889500"/>
          </a:xfrm>
          <a:prstGeom prst="rect">
            <a:avLst/>
          </a:prstGeom>
        </p:spPr>
      </p:pic>
    </p:spTree>
    <p:extLst>
      <p:ext uri="{BB962C8B-B14F-4D97-AF65-F5344CB8AC3E}">
        <p14:creationId xmlns:p14="http://schemas.microsoft.com/office/powerpoint/2010/main" val="2116715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C490F9C-EAAF-0F4F-A84B-1BC06EB324CB}"/>
              </a:ext>
            </a:extLst>
          </p:cNvPr>
          <p:cNvSpPr>
            <a:spLocks noGrp="1"/>
          </p:cNvSpPr>
          <p:nvPr>
            <p:ph idx="1"/>
          </p:nvPr>
        </p:nvSpPr>
        <p:spPr>
          <a:xfrm>
            <a:off x="1016330" y="1018102"/>
            <a:ext cx="9944593" cy="4610801"/>
          </a:xfrm>
        </p:spPr>
        <p:txBody>
          <a:bodyPr>
            <a:normAutofit/>
          </a:bodyPr>
          <a:lstStyle/>
          <a:p>
            <a:pPr marL="0" indent="0">
              <a:buNone/>
            </a:pPr>
            <a:r>
              <a:rPr lang="en-US" sz="4400" dirty="0"/>
              <a:t>40% of the worlds’ 11,000 birds are in decline and risk becoming extinct due to human actions. </a:t>
            </a:r>
          </a:p>
        </p:txBody>
      </p:sp>
      <p:sp>
        <p:nvSpPr>
          <p:cNvPr id="5" name="TextBox 4">
            <a:extLst>
              <a:ext uri="{FF2B5EF4-FFF2-40B4-BE49-F238E27FC236}">
                <a16:creationId xmlns:a16="http://schemas.microsoft.com/office/drawing/2014/main" id="{8123CBB2-3586-9047-A86A-0D130B34680F}"/>
              </a:ext>
            </a:extLst>
          </p:cNvPr>
          <p:cNvSpPr txBox="1"/>
          <p:nvPr/>
        </p:nvSpPr>
        <p:spPr>
          <a:xfrm>
            <a:off x="2244436" y="2921331"/>
            <a:ext cx="3875631" cy="1754326"/>
          </a:xfrm>
          <a:prstGeom prst="rect">
            <a:avLst/>
          </a:prstGeom>
          <a:noFill/>
        </p:spPr>
        <p:txBody>
          <a:bodyPr wrap="square" rtlCol="0">
            <a:spAutoFit/>
          </a:bodyPr>
          <a:lstStyle/>
          <a:p>
            <a:pPr marL="285750" indent="-285750">
              <a:buFont typeface="Arial" panose="020B0604020202020204" pitchFamily="34" charset="0"/>
              <a:buChar char="•"/>
            </a:pPr>
            <a:r>
              <a:rPr lang="en-US" sz="3600" dirty="0"/>
              <a:t>Why? </a:t>
            </a:r>
          </a:p>
          <a:p>
            <a:pPr marL="285750" indent="-285750">
              <a:buFont typeface="Arial" panose="020B0604020202020204" pitchFamily="34" charset="0"/>
              <a:buChar char="•"/>
            </a:pPr>
            <a:r>
              <a:rPr lang="en-US" sz="3600" dirty="0"/>
              <a:t>Which “human actions”?</a:t>
            </a:r>
          </a:p>
        </p:txBody>
      </p:sp>
    </p:spTree>
    <p:extLst>
      <p:ext uri="{BB962C8B-B14F-4D97-AF65-F5344CB8AC3E}">
        <p14:creationId xmlns:p14="http://schemas.microsoft.com/office/powerpoint/2010/main" val="3943826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20AC26-E24F-5E40-8511-6044F98E8B2D}"/>
              </a:ext>
            </a:extLst>
          </p:cNvPr>
          <p:cNvPicPr>
            <a:picLocks noChangeAspect="1"/>
          </p:cNvPicPr>
          <p:nvPr/>
        </p:nvPicPr>
        <p:blipFill>
          <a:blip r:embed="rId2"/>
          <a:stretch>
            <a:fillRect/>
          </a:stretch>
        </p:blipFill>
        <p:spPr>
          <a:xfrm>
            <a:off x="1116281" y="257831"/>
            <a:ext cx="8793134" cy="6488727"/>
          </a:xfrm>
          <a:prstGeom prst="rect">
            <a:avLst/>
          </a:prstGeom>
        </p:spPr>
      </p:pic>
      <p:sp>
        <p:nvSpPr>
          <p:cNvPr id="5" name="TextBox 4">
            <a:extLst>
              <a:ext uri="{FF2B5EF4-FFF2-40B4-BE49-F238E27FC236}">
                <a16:creationId xmlns:a16="http://schemas.microsoft.com/office/drawing/2014/main" id="{E7AA0273-24B2-9949-BE6C-4DED0142FD3B}"/>
              </a:ext>
            </a:extLst>
          </p:cNvPr>
          <p:cNvSpPr txBox="1"/>
          <p:nvPr/>
        </p:nvSpPr>
        <p:spPr>
          <a:xfrm>
            <a:off x="5035138" y="6377226"/>
            <a:ext cx="5938100" cy="369332"/>
          </a:xfrm>
          <a:prstGeom prst="rect">
            <a:avLst/>
          </a:prstGeom>
          <a:noFill/>
        </p:spPr>
        <p:txBody>
          <a:bodyPr wrap="none" rtlCol="0">
            <a:spAutoFit/>
          </a:bodyPr>
          <a:lstStyle/>
          <a:p>
            <a:r>
              <a:rPr lang="en-CA" dirty="0"/>
              <a:t>Analysis of data held in </a:t>
            </a:r>
            <a:r>
              <a:rPr lang="en-CA" dirty="0" err="1"/>
              <a:t>BirdLife’s</a:t>
            </a:r>
            <a:r>
              <a:rPr lang="en-CA" dirty="0"/>
              <a:t> World Bird Database (2016).</a:t>
            </a:r>
            <a:endParaRPr lang="en-US" dirty="0"/>
          </a:p>
        </p:txBody>
      </p:sp>
    </p:spTree>
    <p:extLst>
      <p:ext uri="{BB962C8B-B14F-4D97-AF65-F5344CB8AC3E}">
        <p14:creationId xmlns:p14="http://schemas.microsoft.com/office/powerpoint/2010/main" val="309473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CD78-DA39-DD47-8611-7AA358476032}"/>
              </a:ext>
            </a:extLst>
          </p:cNvPr>
          <p:cNvSpPr>
            <a:spLocks noGrp="1"/>
          </p:cNvSpPr>
          <p:nvPr>
            <p:ph type="title"/>
          </p:nvPr>
        </p:nvSpPr>
        <p:spPr/>
        <p:txBody>
          <a:bodyPr/>
          <a:lstStyle/>
          <a:p>
            <a:r>
              <a:rPr lang="en-US" dirty="0" err="1"/>
              <a:t>Sooo</a:t>
            </a:r>
            <a:r>
              <a:rPr lang="en-US" dirty="0"/>
              <a:t>….art…</a:t>
            </a:r>
          </a:p>
        </p:txBody>
      </p:sp>
      <p:sp>
        <p:nvSpPr>
          <p:cNvPr id="3" name="Content Placeholder 2">
            <a:extLst>
              <a:ext uri="{FF2B5EF4-FFF2-40B4-BE49-F238E27FC236}">
                <a16:creationId xmlns:a16="http://schemas.microsoft.com/office/drawing/2014/main" id="{05974CD1-27CC-9B47-AB94-58B897BEC275}"/>
              </a:ext>
            </a:extLst>
          </p:cNvPr>
          <p:cNvSpPr>
            <a:spLocks noGrp="1"/>
          </p:cNvSpPr>
          <p:nvPr>
            <p:ph idx="1"/>
          </p:nvPr>
        </p:nvSpPr>
        <p:spPr/>
        <p:txBody>
          <a:bodyPr>
            <a:normAutofit/>
          </a:bodyPr>
          <a:lstStyle/>
          <a:p>
            <a:r>
              <a:rPr lang="en-US" sz="4000" dirty="0"/>
              <a:t>As artists, do we have a responsibility to educate the world about what is happening in earth’s environment?</a:t>
            </a:r>
          </a:p>
        </p:txBody>
      </p:sp>
    </p:spTree>
    <p:extLst>
      <p:ext uri="{BB962C8B-B14F-4D97-AF65-F5344CB8AC3E}">
        <p14:creationId xmlns:p14="http://schemas.microsoft.com/office/powerpoint/2010/main" val="4014141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661D-8C98-EA46-9658-F5CE152EF87C}"/>
              </a:ext>
            </a:extLst>
          </p:cNvPr>
          <p:cNvSpPr>
            <a:spLocks noGrp="1"/>
          </p:cNvSpPr>
          <p:nvPr>
            <p:ph type="title"/>
          </p:nvPr>
        </p:nvSpPr>
        <p:spPr/>
        <p:txBody>
          <a:bodyPr/>
          <a:lstStyle/>
          <a:p>
            <a:r>
              <a:rPr lang="en-US" dirty="0"/>
              <a:t>Ecological Roles of Birds: </a:t>
            </a:r>
          </a:p>
        </p:txBody>
      </p:sp>
      <p:sp>
        <p:nvSpPr>
          <p:cNvPr id="3" name="Content Placeholder 2">
            <a:extLst>
              <a:ext uri="{FF2B5EF4-FFF2-40B4-BE49-F238E27FC236}">
                <a16:creationId xmlns:a16="http://schemas.microsoft.com/office/drawing/2014/main" id="{13884923-61DB-904C-80E1-305DD958EF1A}"/>
              </a:ext>
            </a:extLst>
          </p:cNvPr>
          <p:cNvSpPr>
            <a:spLocks noGrp="1"/>
          </p:cNvSpPr>
          <p:nvPr>
            <p:ph idx="1"/>
          </p:nvPr>
        </p:nvSpPr>
        <p:spPr>
          <a:xfrm>
            <a:off x="838200" y="1825625"/>
            <a:ext cx="4707577" cy="4351338"/>
          </a:xfrm>
        </p:spPr>
        <p:txBody>
          <a:bodyPr/>
          <a:lstStyle/>
          <a:p>
            <a:r>
              <a:rPr lang="en-CA" dirty="0"/>
              <a:t>Birds occupy many levels of trophic webs, from mid-level consumers to top predators. As with other native organisms, birds help maintain sustainable population levels of their prey and predator species and, after death, provide food for scavengers and decomposers.</a:t>
            </a:r>
            <a:endParaRPr lang="en-US" dirty="0"/>
          </a:p>
        </p:txBody>
      </p:sp>
      <p:pic>
        <p:nvPicPr>
          <p:cNvPr id="5" name="Picture 4">
            <a:extLst>
              <a:ext uri="{FF2B5EF4-FFF2-40B4-BE49-F238E27FC236}">
                <a16:creationId xmlns:a16="http://schemas.microsoft.com/office/drawing/2014/main" id="{5C37FB77-ABE9-8542-89D5-9088D21DCB9C}"/>
              </a:ext>
            </a:extLst>
          </p:cNvPr>
          <p:cNvPicPr>
            <a:picLocks noChangeAspect="1"/>
          </p:cNvPicPr>
          <p:nvPr/>
        </p:nvPicPr>
        <p:blipFill>
          <a:blip r:embed="rId2"/>
          <a:stretch>
            <a:fillRect/>
          </a:stretch>
        </p:blipFill>
        <p:spPr>
          <a:xfrm>
            <a:off x="5545777" y="1690688"/>
            <a:ext cx="6477338" cy="4318226"/>
          </a:xfrm>
          <a:prstGeom prst="rect">
            <a:avLst/>
          </a:prstGeom>
        </p:spPr>
      </p:pic>
    </p:spTree>
    <p:extLst>
      <p:ext uri="{BB962C8B-B14F-4D97-AF65-F5344CB8AC3E}">
        <p14:creationId xmlns:p14="http://schemas.microsoft.com/office/powerpoint/2010/main" val="2396259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1E46-57AA-E644-9F3C-9BFFAD6113C4}"/>
              </a:ext>
            </a:extLst>
          </p:cNvPr>
          <p:cNvSpPr>
            <a:spLocks noGrp="1"/>
          </p:cNvSpPr>
          <p:nvPr>
            <p:ph type="title"/>
          </p:nvPr>
        </p:nvSpPr>
        <p:spPr/>
        <p:txBody>
          <a:bodyPr/>
          <a:lstStyle/>
          <a:p>
            <a:r>
              <a:rPr lang="en-US" dirty="0"/>
              <a:t>Ecological Roles of Birds:</a:t>
            </a:r>
          </a:p>
        </p:txBody>
      </p:sp>
      <p:sp>
        <p:nvSpPr>
          <p:cNvPr id="3" name="Content Placeholder 2">
            <a:extLst>
              <a:ext uri="{FF2B5EF4-FFF2-40B4-BE49-F238E27FC236}">
                <a16:creationId xmlns:a16="http://schemas.microsoft.com/office/drawing/2014/main" id="{E39C5A5F-2A0F-BA41-BD05-D4DB2C694A3E}"/>
              </a:ext>
            </a:extLst>
          </p:cNvPr>
          <p:cNvSpPr>
            <a:spLocks noGrp="1"/>
          </p:cNvSpPr>
          <p:nvPr>
            <p:ph idx="1"/>
          </p:nvPr>
        </p:nvSpPr>
        <p:spPr>
          <a:xfrm>
            <a:off x="280059" y="1653434"/>
            <a:ext cx="4624449" cy="4351338"/>
          </a:xfrm>
        </p:spPr>
        <p:txBody>
          <a:bodyPr>
            <a:normAutofit lnSpcReduction="10000"/>
          </a:bodyPr>
          <a:lstStyle/>
          <a:p>
            <a:r>
              <a:rPr lang="en-CA" dirty="0"/>
              <a:t>Many birds are important in plant reproduction through their services as pollinators or seed dispersers. Birds also provide critical resources for their many host-specific parasites, including lice that eat only feathers, flies adapted for living on birds, and mites that hitchhike on birds from plant to plant and even between countries.</a:t>
            </a:r>
            <a:endParaRPr lang="en-US" dirty="0"/>
          </a:p>
        </p:txBody>
      </p:sp>
      <p:pic>
        <p:nvPicPr>
          <p:cNvPr id="4" name="Picture 3">
            <a:extLst>
              <a:ext uri="{FF2B5EF4-FFF2-40B4-BE49-F238E27FC236}">
                <a16:creationId xmlns:a16="http://schemas.microsoft.com/office/drawing/2014/main" id="{2B0396B3-2D5C-8847-8067-48579D6DF127}"/>
              </a:ext>
            </a:extLst>
          </p:cNvPr>
          <p:cNvPicPr>
            <a:picLocks noChangeAspect="1"/>
          </p:cNvPicPr>
          <p:nvPr/>
        </p:nvPicPr>
        <p:blipFill>
          <a:blip r:embed="rId2"/>
          <a:stretch>
            <a:fillRect/>
          </a:stretch>
        </p:blipFill>
        <p:spPr>
          <a:xfrm>
            <a:off x="5124151" y="1653434"/>
            <a:ext cx="6787790" cy="4530850"/>
          </a:xfrm>
          <a:prstGeom prst="rect">
            <a:avLst/>
          </a:prstGeom>
        </p:spPr>
      </p:pic>
    </p:spTree>
    <p:extLst>
      <p:ext uri="{BB962C8B-B14F-4D97-AF65-F5344CB8AC3E}">
        <p14:creationId xmlns:p14="http://schemas.microsoft.com/office/powerpoint/2010/main" val="425334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61AA70-6495-0D4C-9B9A-954F3DF34386}"/>
              </a:ext>
            </a:extLst>
          </p:cNvPr>
          <p:cNvPicPr>
            <a:picLocks noChangeAspect="1"/>
          </p:cNvPicPr>
          <p:nvPr/>
        </p:nvPicPr>
        <p:blipFill>
          <a:blip r:embed="rId2"/>
          <a:stretch>
            <a:fillRect/>
          </a:stretch>
        </p:blipFill>
        <p:spPr>
          <a:xfrm>
            <a:off x="7030420" y="700645"/>
            <a:ext cx="5161580" cy="5783283"/>
          </a:xfrm>
          <a:prstGeom prst="rect">
            <a:avLst/>
          </a:prstGeom>
        </p:spPr>
      </p:pic>
      <p:sp>
        <p:nvSpPr>
          <p:cNvPr id="2" name="Title 1">
            <a:extLst>
              <a:ext uri="{FF2B5EF4-FFF2-40B4-BE49-F238E27FC236}">
                <a16:creationId xmlns:a16="http://schemas.microsoft.com/office/drawing/2014/main" id="{B6BF7A3C-F2F0-9C49-BC60-06E0B535C698}"/>
              </a:ext>
            </a:extLst>
          </p:cNvPr>
          <p:cNvSpPr>
            <a:spLocks noGrp="1"/>
          </p:cNvSpPr>
          <p:nvPr>
            <p:ph type="title"/>
          </p:nvPr>
        </p:nvSpPr>
        <p:spPr/>
        <p:txBody>
          <a:bodyPr/>
          <a:lstStyle/>
          <a:p>
            <a:r>
              <a:rPr lang="en-US" dirty="0"/>
              <a:t>Ecological Roles of Birds:</a:t>
            </a:r>
          </a:p>
        </p:txBody>
      </p:sp>
      <p:sp>
        <p:nvSpPr>
          <p:cNvPr id="3" name="Content Placeholder 2">
            <a:extLst>
              <a:ext uri="{FF2B5EF4-FFF2-40B4-BE49-F238E27FC236}">
                <a16:creationId xmlns:a16="http://schemas.microsoft.com/office/drawing/2014/main" id="{7B19A444-04FC-D745-BCB9-26DC133613F4}"/>
              </a:ext>
            </a:extLst>
          </p:cNvPr>
          <p:cNvSpPr>
            <a:spLocks noGrp="1"/>
          </p:cNvSpPr>
          <p:nvPr>
            <p:ph idx="1"/>
          </p:nvPr>
        </p:nvSpPr>
        <p:spPr>
          <a:xfrm>
            <a:off x="280060" y="1690688"/>
            <a:ext cx="7510153" cy="4351338"/>
          </a:xfrm>
        </p:spPr>
        <p:txBody>
          <a:bodyPr/>
          <a:lstStyle/>
          <a:p>
            <a:r>
              <a:rPr lang="en-CA" dirty="0"/>
              <a:t>Some birds are considered keystone species as their presence in (or disappearance from) an ecosystem affects other species indirectly. For example, woodpeckers create cavities that are then used by many other species. After the extinction of the dodo, it was discovered that a tree whose fruits had been a primary food item of the dodo was unable to reproduce without its seeds passing through the dodos’ digestive tracts, which process scarified the seed coat and enabled germination.</a:t>
            </a:r>
            <a:endParaRPr lang="en-US" dirty="0"/>
          </a:p>
        </p:txBody>
      </p:sp>
    </p:spTree>
    <p:extLst>
      <p:ext uri="{BB962C8B-B14F-4D97-AF65-F5344CB8AC3E}">
        <p14:creationId xmlns:p14="http://schemas.microsoft.com/office/powerpoint/2010/main" val="8577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BDB5-E78A-4548-BE3E-5EF561CAC02F}"/>
              </a:ext>
            </a:extLst>
          </p:cNvPr>
          <p:cNvSpPr>
            <a:spLocks noGrp="1"/>
          </p:cNvSpPr>
          <p:nvPr>
            <p:ph type="title"/>
          </p:nvPr>
        </p:nvSpPr>
        <p:spPr/>
        <p:txBody>
          <a:bodyPr>
            <a:normAutofit/>
          </a:bodyPr>
          <a:lstStyle/>
          <a:p>
            <a:r>
              <a:rPr lang="en-CA" sz="2800" dirty="0"/>
              <a:t>The yellow-breasted bunting is one of 221 bird species rated as “critically endangered” by the </a:t>
            </a:r>
            <a:r>
              <a:rPr lang="en-CA" sz="2800" dirty="0" err="1"/>
              <a:t>BirdLife</a:t>
            </a:r>
            <a:r>
              <a:rPr lang="en-CA" sz="2800" dirty="0"/>
              <a:t> International report.</a:t>
            </a:r>
            <a:endParaRPr lang="en-US" sz="2800" dirty="0"/>
          </a:p>
        </p:txBody>
      </p:sp>
      <p:sp>
        <p:nvSpPr>
          <p:cNvPr id="3" name="Content Placeholder 2">
            <a:extLst>
              <a:ext uri="{FF2B5EF4-FFF2-40B4-BE49-F238E27FC236}">
                <a16:creationId xmlns:a16="http://schemas.microsoft.com/office/drawing/2014/main" id="{61C3721E-D071-F94B-8EFB-223C93FF52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C287A1C-A643-E84A-B0AA-94541FDE3C1D}"/>
              </a:ext>
            </a:extLst>
          </p:cNvPr>
          <p:cNvPicPr>
            <a:picLocks noChangeAspect="1"/>
          </p:cNvPicPr>
          <p:nvPr/>
        </p:nvPicPr>
        <p:blipFill>
          <a:blip r:embed="rId2"/>
          <a:stretch>
            <a:fillRect/>
          </a:stretch>
        </p:blipFill>
        <p:spPr>
          <a:xfrm>
            <a:off x="2286000" y="1690688"/>
            <a:ext cx="7620000" cy="5080000"/>
          </a:xfrm>
          <a:prstGeom prst="rect">
            <a:avLst/>
          </a:prstGeom>
        </p:spPr>
      </p:pic>
    </p:spTree>
    <p:extLst>
      <p:ext uri="{BB962C8B-B14F-4D97-AF65-F5344CB8AC3E}">
        <p14:creationId xmlns:p14="http://schemas.microsoft.com/office/powerpoint/2010/main" val="2611742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6A3A-CA2C-C74E-9A44-FE22D77A9593}"/>
              </a:ext>
            </a:extLst>
          </p:cNvPr>
          <p:cNvSpPr>
            <a:spLocks noGrp="1"/>
          </p:cNvSpPr>
          <p:nvPr>
            <p:ph type="title"/>
          </p:nvPr>
        </p:nvSpPr>
        <p:spPr/>
        <p:txBody>
          <a:bodyPr>
            <a:normAutofit/>
          </a:bodyPr>
          <a:lstStyle/>
          <a:p>
            <a:r>
              <a:rPr lang="en-CA" sz="3200" dirty="0"/>
              <a:t>A fairy pitta, known in Japanese as the “eight-coloured bird”</a:t>
            </a:r>
            <a:endParaRPr lang="en-US" sz="3200" dirty="0"/>
          </a:p>
        </p:txBody>
      </p:sp>
      <p:sp>
        <p:nvSpPr>
          <p:cNvPr id="3" name="Content Placeholder 2">
            <a:extLst>
              <a:ext uri="{FF2B5EF4-FFF2-40B4-BE49-F238E27FC236}">
                <a16:creationId xmlns:a16="http://schemas.microsoft.com/office/drawing/2014/main" id="{F3B29FA4-0503-C44D-944C-D4753639411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012C626-ECDE-5644-BF82-9A52D31D8F91}"/>
              </a:ext>
            </a:extLst>
          </p:cNvPr>
          <p:cNvPicPr>
            <a:picLocks noChangeAspect="1"/>
          </p:cNvPicPr>
          <p:nvPr/>
        </p:nvPicPr>
        <p:blipFill>
          <a:blip r:embed="rId2"/>
          <a:stretch>
            <a:fillRect/>
          </a:stretch>
        </p:blipFill>
        <p:spPr>
          <a:xfrm>
            <a:off x="2119250" y="1604489"/>
            <a:ext cx="7014303" cy="5253511"/>
          </a:xfrm>
          <a:prstGeom prst="rect">
            <a:avLst/>
          </a:prstGeom>
        </p:spPr>
      </p:pic>
    </p:spTree>
    <p:extLst>
      <p:ext uri="{BB962C8B-B14F-4D97-AF65-F5344CB8AC3E}">
        <p14:creationId xmlns:p14="http://schemas.microsoft.com/office/powerpoint/2010/main" val="400453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FB57-58DD-D347-BB8E-9C56838DCE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C498C3-189E-3D43-87E8-3F715552EE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B95C863-5682-3C49-AFF9-FE0FB10B3B5D}"/>
              </a:ext>
            </a:extLst>
          </p:cNvPr>
          <p:cNvPicPr>
            <a:picLocks noChangeAspect="1"/>
          </p:cNvPicPr>
          <p:nvPr/>
        </p:nvPicPr>
        <p:blipFill>
          <a:blip r:embed="rId2"/>
          <a:stretch>
            <a:fillRect/>
          </a:stretch>
        </p:blipFill>
        <p:spPr>
          <a:xfrm>
            <a:off x="3648872" y="0"/>
            <a:ext cx="4894256" cy="6858000"/>
          </a:xfrm>
          <a:prstGeom prst="rect">
            <a:avLst/>
          </a:prstGeom>
        </p:spPr>
      </p:pic>
    </p:spTree>
    <p:extLst>
      <p:ext uri="{BB962C8B-B14F-4D97-AF65-F5344CB8AC3E}">
        <p14:creationId xmlns:p14="http://schemas.microsoft.com/office/powerpoint/2010/main" val="1780740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41079-FED2-A940-8DD6-71F4858C22F3}"/>
              </a:ext>
            </a:extLst>
          </p:cNvPr>
          <p:cNvSpPr>
            <a:spLocks noGrp="1"/>
          </p:cNvSpPr>
          <p:nvPr>
            <p:ph type="title"/>
          </p:nvPr>
        </p:nvSpPr>
        <p:spPr/>
        <p:txBody>
          <a:bodyPr/>
          <a:lstStyle/>
          <a:p>
            <a:r>
              <a:rPr lang="en-CA" dirty="0"/>
              <a:t>A spoon-billed sandpiper.</a:t>
            </a:r>
            <a:endParaRPr lang="en-US" dirty="0"/>
          </a:p>
        </p:txBody>
      </p:sp>
      <p:sp>
        <p:nvSpPr>
          <p:cNvPr id="3" name="Content Placeholder 2">
            <a:extLst>
              <a:ext uri="{FF2B5EF4-FFF2-40B4-BE49-F238E27FC236}">
                <a16:creationId xmlns:a16="http://schemas.microsoft.com/office/drawing/2014/main" id="{2764ADEA-FD91-AD44-A6FB-59D1D996F6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D552ECF-C6A2-2645-A546-EA7EE2AC6A18}"/>
              </a:ext>
            </a:extLst>
          </p:cNvPr>
          <p:cNvPicPr>
            <a:picLocks noChangeAspect="1"/>
          </p:cNvPicPr>
          <p:nvPr/>
        </p:nvPicPr>
        <p:blipFill>
          <a:blip r:embed="rId2"/>
          <a:stretch>
            <a:fillRect/>
          </a:stretch>
        </p:blipFill>
        <p:spPr>
          <a:xfrm>
            <a:off x="1905000" y="1825625"/>
            <a:ext cx="8382000" cy="4889500"/>
          </a:xfrm>
          <a:prstGeom prst="rect">
            <a:avLst/>
          </a:prstGeom>
        </p:spPr>
      </p:pic>
    </p:spTree>
    <p:extLst>
      <p:ext uri="{BB962C8B-B14F-4D97-AF65-F5344CB8AC3E}">
        <p14:creationId xmlns:p14="http://schemas.microsoft.com/office/powerpoint/2010/main" val="172746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D2E1B-67BD-B04D-ABB2-C49C13B4A410}"/>
              </a:ext>
            </a:extLst>
          </p:cNvPr>
          <p:cNvSpPr>
            <a:spLocks noGrp="1"/>
          </p:cNvSpPr>
          <p:nvPr>
            <p:ph type="title"/>
          </p:nvPr>
        </p:nvSpPr>
        <p:spPr>
          <a:xfrm>
            <a:off x="446314" y="354013"/>
            <a:ext cx="10515600" cy="1325563"/>
          </a:xfrm>
        </p:spPr>
        <p:txBody>
          <a:bodyPr/>
          <a:lstStyle/>
          <a:p>
            <a:r>
              <a:rPr lang="en-CA" dirty="0"/>
              <a:t>A Japanese paradise flycatcher</a:t>
            </a:r>
            <a:endParaRPr lang="en-US" dirty="0"/>
          </a:p>
        </p:txBody>
      </p:sp>
      <p:sp>
        <p:nvSpPr>
          <p:cNvPr id="3" name="Content Placeholder 2">
            <a:extLst>
              <a:ext uri="{FF2B5EF4-FFF2-40B4-BE49-F238E27FC236}">
                <a16:creationId xmlns:a16="http://schemas.microsoft.com/office/drawing/2014/main" id="{2EF16D65-9D97-DE41-8922-BC88FE2EBF2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DE23AD6-F9EB-934C-8B77-881C1606AB5F}"/>
              </a:ext>
            </a:extLst>
          </p:cNvPr>
          <p:cNvPicPr>
            <a:picLocks noChangeAspect="1"/>
          </p:cNvPicPr>
          <p:nvPr/>
        </p:nvPicPr>
        <p:blipFill>
          <a:blip r:embed="rId2"/>
          <a:stretch>
            <a:fillRect/>
          </a:stretch>
        </p:blipFill>
        <p:spPr>
          <a:xfrm>
            <a:off x="7706096" y="207963"/>
            <a:ext cx="3810000" cy="5969000"/>
          </a:xfrm>
          <a:prstGeom prst="rect">
            <a:avLst/>
          </a:prstGeom>
        </p:spPr>
      </p:pic>
    </p:spTree>
    <p:extLst>
      <p:ext uri="{BB962C8B-B14F-4D97-AF65-F5344CB8AC3E}">
        <p14:creationId xmlns:p14="http://schemas.microsoft.com/office/powerpoint/2010/main" val="3973565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440</Words>
  <Application>Microsoft Macintosh PowerPoint</Application>
  <PresentationFormat>Widescreen</PresentationFormat>
  <Paragraphs>24</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Endangered Birds</vt:lpstr>
      <vt:lpstr>Ecological Roles of Birds: </vt:lpstr>
      <vt:lpstr>Ecological Roles of Birds:</vt:lpstr>
      <vt:lpstr>Ecological Roles of Birds:</vt:lpstr>
      <vt:lpstr>The yellow-breasted bunting is one of 221 bird species rated as “critically endangered” by the BirdLife International report.</vt:lpstr>
      <vt:lpstr>A fairy pitta, known in Japanese as the “eight-coloured bird”</vt:lpstr>
      <vt:lpstr>PowerPoint Presentation</vt:lpstr>
      <vt:lpstr>A spoon-billed sandpiper.</vt:lpstr>
      <vt:lpstr>A Japanese paradise flycatcher</vt:lpstr>
      <vt:lpstr>The Dalmatian pelican is one of Hong Kong’s largest birds.</vt:lpstr>
      <vt:lpstr>Chinese grassbird.</vt:lpstr>
      <vt:lpstr>Baer's pochard, a diving duck.</vt:lpstr>
      <vt:lpstr>PowerPoint Presentation</vt:lpstr>
      <vt:lpstr>An aleutian tern stands on driftwood in Hong Kong.</vt:lpstr>
      <vt:lpstr>PowerPoint Presentation</vt:lpstr>
      <vt:lpstr>PowerPoint Presentation</vt:lpstr>
      <vt:lpstr>Sooo….art…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Endangered Birds</dc:title>
  <dc:creator>Microsoft Office User</dc:creator>
  <cp:lastModifiedBy>Microsoft Office User</cp:lastModifiedBy>
  <cp:revision>4</cp:revision>
  <dcterms:created xsi:type="dcterms:W3CDTF">2019-09-09T19:30:15Z</dcterms:created>
  <dcterms:modified xsi:type="dcterms:W3CDTF">2019-09-10T05:13:43Z</dcterms:modified>
</cp:coreProperties>
</file>